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7" r:id="rId3"/>
  </p:sldMasterIdLst>
  <p:notesMasterIdLst>
    <p:notesMasterId r:id="rId15"/>
  </p:notesMasterIdLst>
  <p:handoutMasterIdLst>
    <p:handoutMasterId r:id="rId16"/>
  </p:handoutMasterIdLst>
  <p:sldIdLst>
    <p:sldId id="13754" r:id="rId4"/>
    <p:sldId id="13768" r:id="rId5"/>
    <p:sldId id="13769" r:id="rId6"/>
    <p:sldId id="13770" r:id="rId7"/>
    <p:sldId id="13771" r:id="rId8"/>
    <p:sldId id="13772" r:id="rId9"/>
    <p:sldId id="13773" r:id="rId10"/>
    <p:sldId id="13774" r:id="rId11"/>
    <p:sldId id="13775" r:id="rId12"/>
    <p:sldId id="13777" r:id="rId13"/>
    <p:sldId id="13776" r:id="rId14"/>
  </p:sldIdLst>
  <p:sldSz cx="12192000" cy="6858000"/>
  <p:notesSz cx="6858000" cy="9144000"/>
  <p:embeddedFontLst>
    <p:embeddedFont>
      <p:font typeface="等线" panose="02010600030101010101" pitchFamily="2" charset="-122"/>
      <p:regular r:id="rId21"/>
    </p:embeddedFont>
    <p:embeddedFont>
      <p:font typeface="华文楷体" panose="02010600040101010101" charset="-122"/>
      <p:regular r:id="rId22"/>
    </p:embeddedFont>
    <p:embeddedFont>
      <p:font typeface="微软雅黑" panose="020B0503020204020204" pitchFamily="34" charset="-122"/>
      <p:regular r:id="rId23"/>
    </p:embeddedFont>
    <p:embeddedFont>
      <p:font typeface="Calibri" panose="020F0502020204030204" charset="0"/>
      <p:regular r:id="rId24"/>
      <p:bold r:id="rId25"/>
      <p:italic r:id="rId26"/>
      <p:boldItalic r:id="rId27"/>
    </p:embeddedFont>
    <p:embeddedFont>
      <p:font typeface="Calibri Light" panose="020F0302020204030204" charset="0"/>
      <p:regular r:id="rId28"/>
      <p:italic r:id="rId29"/>
    </p:embeddedFont>
  </p:embeddedFontLst>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等线" panose="02010600030101010101" pitchFamily="2" charset="-122"/>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王 天诣" initials="王"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C00000"/>
    <a:srgbClr val="BB34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987"/>
    <p:restoredTop sz="94660"/>
  </p:normalViewPr>
  <p:slideViewPr>
    <p:cSldViewPr snapToGrid="0" showGuides="1">
      <p:cViewPr varScale="1">
        <p:scale>
          <a:sx n="108" d="100"/>
          <a:sy n="108" d="100"/>
        </p:scale>
        <p:origin x="690"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9" Type="http://schemas.openxmlformats.org/officeDocument/2006/relationships/font" Target="fonts/font9.fntdata"/><Relationship Id="rId28" Type="http://schemas.openxmlformats.org/officeDocument/2006/relationships/font" Target="fonts/font8.fntdata"/><Relationship Id="rId27" Type="http://schemas.openxmlformats.org/officeDocument/2006/relationships/font" Target="fonts/font7.fntdata"/><Relationship Id="rId26" Type="http://schemas.openxmlformats.org/officeDocument/2006/relationships/font" Target="fonts/font6.fntdata"/><Relationship Id="rId25" Type="http://schemas.openxmlformats.org/officeDocument/2006/relationships/font" Target="fonts/font5.fntdata"/><Relationship Id="rId24" Type="http://schemas.openxmlformats.org/officeDocument/2006/relationships/font" Target="fonts/font4.fntdata"/><Relationship Id="rId23" Type="http://schemas.openxmlformats.org/officeDocument/2006/relationships/font" Target="fonts/font3.fntdata"/><Relationship Id="rId22" Type="http://schemas.openxmlformats.org/officeDocument/2006/relationships/font" Target="fonts/font2.fntdata"/><Relationship Id="rId21" Type="http://schemas.openxmlformats.org/officeDocument/2006/relationships/font" Target="fonts/font1.fntdata"/><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handoutMaster" Target="handoutMasters/handoutMaster1.xml"/><Relationship Id="rId15" Type="http://schemas.openxmlformats.org/officeDocument/2006/relationships/notesMaster" Target="notesMasters/notes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eaLnBrk="1" hangingPunct="1">
              <a:defRPr sz="1200" noProof="1" smtClean="0">
                <a:latin typeface="等线"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3EC34D6F-C60F-4DAB-8D84-850C380932F6}" type="datetimeFigureOut">
              <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eaLnBrk="1" hangingPunct="1">
              <a:defRPr sz="120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eaLnBrk="1" hangingPunct="1">
              <a:defRPr sz="1200" noProof="1" smtClean="0">
                <a:latin typeface="等线"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DE9DB84C-4615-4328-99F1-A12EE2152343}" type="slidenum">
              <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hangingPunct="1">
              <a:defRPr sz="120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hangingPunct="1">
              <a:defRPr sz="1200" noProof="1" smtClean="0">
                <a:latin typeface="等线"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E2862080-9F65-47DE-9B13-CB79F1A7F006}" type="datetimeFigureOut">
              <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91140"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12293" name="备注占位符 4"/>
          <p:cNvSpPr>
            <a:spLocks noGrp="1" noChangeArrowheads="1"/>
          </p:cNvSpPr>
          <p:nvPr>
            <p:ph type="body" sz="quarter" idx="4294967295"/>
          </p:nvPr>
        </p:nvSpPr>
        <p:spPr bwMode="auto">
          <a:xfrm>
            <a:off x="685800" y="4400550"/>
            <a:ext cx="5486400" cy="3600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单击此处编辑母版文本样式</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457200" marR="0" lvl="1"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第二级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914400" marR="0" lvl="2"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第三级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371600" marR="0" lvl="3"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第四级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a:p>
            <a:pPr marL="1828800" marR="0" lvl="4" indent="0" algn="l" defTabSz="914400" rtl="0" eaLnBrk="0" fontAlgn="base" latinLnBrk="0" hangingPunct="0">
              <a:lnSpc>
                <a:spcPct val="100000"/>
              </a:lnSpc>
              <a:spcBef>
                <a:spcPct val="0"/>
              </a:spcBef>
              <a:spcAft>
                <a:spcPct val="0"/>
              </a:spcAft>
              <a:buClrTx/>
              <a:buSzTx/>
              <a:buFontTx/>
              <a:buNone/>
              <a:defRPr/>
            </a:pPr>
            <a:r>
              <a:rPr kumimoji="0" lang="zh-CN" altLang="en-US" sz="1200" b="0" i="0" u="none" strike="noStrike" kern="1200" cap="none" spc="0" normalizeH="0" baseline="0" noProof="0">
                <a:ln>
                  <a:noFill/>
                </a:ln>
                <a:solidFill>
                  <a:schemeClr val="tx1"/>
                </a:solidFill>
                <a:effectLst/>
                <a:uLnTx/>
                <a:uFillTx/>
                <a:latin typeface="+mn-lt"/>
                <a:ea typeface="+mn-ea"/>
                <a:cs typeface="+mn-cs"/>
              </a:rPr>
              <a:t>第五级</a:t>
            </a:r>
            <a:endParaRPr kumimoji="0" lang="zh-CN" altLang="en-US" sz="1200" b="0" i="0" u="none" strike="noStrike" kern="1200" cap="none" spc="0" normalizeH="0" baseline="0" noProof="0">
              <a:ln>
                <a:noFill/>
              </a:ln>
              <a:solidFill>
                <a:schemeClr val="tx1"/>
              </a:solidFill>
              <a:effectLst/>
              <a:uLnTx/>
              <a:uFillTx/>
              <a:latin typeface="+mn-lt"/>
              <a:ea typeface="+mn-ea"/>
              <a:cs typeface="+mn-cs"/>
            </a:endParaRPr>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eaLnBrk="1" hangingPunct="1">
              <a:defRPr sz="1200" noProof="1"/>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eaLnBrk="1" hangingPunct="1">
              <a:defRPr sz="1200" noProof="1" smtClean="0">
                <a:latin typeface="等线"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4F0B7FD0-A8D3-4ED0-A586-1CA719BA2F60}" type="slidenum">
              <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1">
              <a:ln>
                <a:noFill/>
              </a:ln>
              <a:solidFill>
                <a:schemeClr val="tx1"/>
              </a:solidFill>
              <a:effectLst/>
              <a:uLnTx/>
              <a:uFillTx/>
              <a:latin typeface="等线" panose="02010600030101010101" pitchFamily="2" charset="-122"/>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0"/>
      </a:spcBef>
      <a:spcAft>
        <a:spcPct val="0"/>
      </a:spcAft>
      <a:defRPr sz="1200" kern="1200">
        <a:solidFill>
          <a:schemeClr val="tx1"/>
        </a:solidFill>
        <a:latin typeface="+mn-lt"/>
        <a:ea typeface="+mn-ea"/>
        <a:cs typeface="+mn-cs"/>
      </a:defRPr>
    </a:lvl1pPr>
    <a:lvl2pPr marL="457200" algn="l" rtl="0" eaLnBrk="0" fontAlgn="base" hangingPunct="0">
      <a:spcBef>
        <a:spcPct val="0"/>
      </a:spcBef>
      <a:spcAft>
        <a:spcPct val="0"/>
      </a:spcAft>
      <a:defRPr sz="1200" kern="1200">
        <a:solidFill>
          <a:schemeClr val="tx1"/>
        </a:solidFill>
        <a:latin typeface="+mn-lt"/>
        <a:ea typeface="+mn-ea"/>
        <a:cs typeface="+mn-cs"/>
      </a:defRPr>
    </a:lvl2pPr>
    <a:lvl3pPr marL="914400" algn="l" rtl="0" eaLnBrk="0" fontAlgn="base" hangingPunct="0">
      <a:spcBef>
        <a:spcPct val="0"/>
      </a:spcBef>
      <a:spcAft>
        <a:spcPct val="0"/>
      </a:spcAft>
      <a:defRPr sz="1200" kern="1200">
        <a:solidFill>
          <a:schemeClr val="tx1"/>
        </a:solidFill>
        <a:latin typeface="+mn-lt"/>
        <a:ea typeface="+mn-ea"/>
        <a:cs typeface="+mn-cs"/>
      </a:defRPr>
    </a:lvl3pPr>
    <a:lvl4pPr marL="1371600" algn="l" rtl="0" eaLnBrk="0" fontAlgn="base" hangingPunct="0">
      <a:spcBef>
        <a:spcPct val="0"/>
      </a:spcBef>
      <a:spcAft>
        <a:spcPct val="0"/>
      </a:spcAft>
      <a:defRPr sz="1200" kern="1200">
        <a:solidFill>
          <a:schemeClr val="tx1"/>
        </a:solidFill>
        <a:latin typeface="+mn-lt"/>
        <a:ea typeface="+mn-ea"/>
        <a:cs typeface="+mn-cs"/>
      </a:defRPr>
    </a:lvl4pPr>
    <a:lvl5pPr marL="1828800" algn="l" rtl="0" eaLnBrk="0" fontAlgn="base" hangingPunct="0">
      <a:spcBef>
        <a:spcPct val="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transition advTm="500"/>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vert="horz" lIns="91440" tIns="45720" rIns="91440" bIns="4572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endParaRPr kumimoji="0"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transition advTm="50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8" name="图片占位符 7"/>
          <p:cNvSpPr>
            <a:spLocks noGrp="1"/>
          </p:cNvSpPr>
          <p:nvPr>
            <p:ph type="pic" sz="quarter" idx="10"/>
          </p:nvPr>
        </p:nvSpPr>
        <p:spPr>
          <a:xfrm>
            <a:off x="2315789" y="261451"/>
            <a:ext cx="7560422" cy="6415575"/>
          </a:xfrm>
          <a:custGeom>
            <a:avLst/>
            <a:gdLst>
              <a:gd name="connsiteX0" fmla="*/ 1791764 w 7560422"/>
              <a:gd name="connsiteY0" fmla="*/ 211 h 6415575"/>
              <a:gd name="connsiteX1" fmla="*/ 3780211 w 7560422"/>
              <a:gd name="connsiteY1" fmla="*/ 1543538 h 6415575"/>
              <a:gd name="connsiteX2" fmla="*/ 5768659 w 7560422"/>
              <a:gd name="connsiteY2" fmla="*/ 211 h 6415575"/>
              <a:gd name="connsiteX3" fmla="*/ 3780211 w 7560422"/>
              <a:gd name="connsiteY3" fmla="*/ 6415575 h 6415575"/>
              <a:gd name="connsiteX4" fmla="*/ 1791764 w 7560422"/>
              <a:gd name="connsiteY4" fmla="*/ 211 h 6415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60422" h="6415575">
                <a:moveTo>
                  <a:pt x="1791764" y="211"/>
                </a:moveTo>
                <a:cubicBezTo>
                  <a:pt x="2541936" y="11510"/>
                  <a:pt x="3340424" y="477780"/>
                  <a:pt x="3780211" y="1543538"/>
                </a:cubicBezTo>
                <a:cubicBezTo>
                  <a:pt x="4219999" y="477780"/>
                  <a:pt x="5018487" y="11511"/>
                  <a:pt x="5768659" y="211"/>
                </a:cubicBezTo>
                <a:cubicBezTo>
                  <a:pt x="7685765" y="-28667"/>
                  <a:pt x="9287323" y="2913799"/>
                  <a:pt x="3780211" y="6415575"/>
                </a:cubicBezTo>
                <a:cubicBezTo>
                  <a:pt x="-1726901" y="2913799"/>
                  <a:pt x="-125342" y="-28667"/>
                  <a:pt x="1791764" y="211"/>
                </a:cubicBezTo>
                <a:close/>
              </a:path>
            </a:pathLst>
          </a:custGeom>
        </p:spPr>
        <p:txBody>
          <a:bodyPr wrap="square">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defRPr/>
            </a:pPr>
            <a:endParaRPr kumimoji="0" lang="zh-CN" altLang="en-US" sz="2800" b="0" i="0" u="none" strike="noStrike" kern="1200" cap="none" spc="0" normalizeH="0" baseline="0" noProof="0">
              <a:ln>
                <a:noFill/>
              </a:ln>
              <a:solidFill>
                <a:schemeClr val="tx1"/>
              </a:solidFill>
              <a:effectLst/>
              <a:uLnTx/>
              <a:uFillTx/>
              <a:latin typeface="+mn-lt"/>
              <a:ea typeface="+mn-ea"/>
              <a:cs typeface="+mn-cs"/>
            </a:endParaRPr>
          </a:p>
        </p:txBody>
      </p:sp>
    </p:spTree>
  </p:cSld>
  <p:clrMapOvr>
    <a:masterClrMapping/>
  </p:clrMapOvr>
  <p:transition advTm="500"/>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2"/>
          </p:nvPr>
        </p:nvSpPr>
        <p:spPr>
          <a:xfrm>
            <a:off x="838200" y="6356350"/>
            <a:ext cx="2743200" cy="36512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2F288E0-7875-42C4-84C8-98DBBD3BF4D2}" type="datetimeFigureOut">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3" name="页脚占位符 2"/>
          <p:cNvSpPr>
            <a:spLocks noGrp="1"/>
          </p:cNvSpPr>
          <p:nvPr>
            <p:ph type="ftr" sz="quarter" idx="3"/>
          </p:nvPr>
        </p:nvSpPr>
        <p:spPr>
          <a:xfrm>
            <a:off x="4038600" y="6356350"/>
            <a:ext cx="4114800" cy="36512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4" name="灯片编号占位符 3"/>
          <p:cNvSpPr>
            <a:spLocks noGrp="1"/>
          </p:cNvSpPr>
          <p:nvPr>
            <p:ph type="sldNum" sz="quarter" idx="4"/>
          </p:nvPr>
        </p:nvSpPr>
        <p:spPr>
          <a:xfrm>
            <a:off x="8610600" y="6356350"/>
            <a:ext cx="2743200" cy="36512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7D9BB5D0-35E4-459D-AEF3-FE4D7C45CC19}" type="slidenum">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transition advTm="50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pic>
        <p:nvPicPr>
          <p:cNvPr id="43010" name="图片 1"/>
          <p:cNvPicPr>
            <a:picLocks noChangeAspect="1"/>
          </p:cNvPicPr>
          <p:nvPr userDrawn="1"/>
        </p:nvPicPr>
        <p:blipFill>
          <a:blip r:embed="rId2"/>
          <a:stretch>
            <a:fillRect/>
          </a:stretch>
        </p:blipFill>
        <p:spPr>
          <a:xfrm>
            <a:off x="46038" y="0"/>
            <a:ext cx="11474450" cy="2693988"/>
          </a:xfrm>
          <a:prstGeom prst="rect">
            <a:avLst/>
          </a:prstGeom>
          <a:noFill/>
          <a:ln w="9525">
            <a:noFill/>
          </a:ln>
        </p:spPr>
      </p:pic>
      <p:cxnSp>
        <p:nvCxnSpPr>
          <p:cNvPr id="3" name="直接连接符 2"/>
          <p:cNvCxnSpPr/>
          <p:nvPr/>
        </p:nvCxnSpPr>
        <p:spPr>
          <a:xfrm>
            <a:off x="669925" y="3471863"/>
            <a:ext cx="10850563"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标题 1"/>
          <p:cNvSpPr>
            <a:spLocks noGrp="1"/>
          </p:cNvSpPr>
          <p:nvPr>
            <p:ph type="title"/>
          </p:nvPr>
        </p:nvSpPr>
        <p:spPr>
          <a:xfrm>
            <a:off x="669924" y="2927838"/>
            <a:ext cx="10850564" cy="501162"/>
          </a:xfrm>
          <a:noFill/>
        </p:spPr>
        <p:txBody>
          <a:bodyPr anchor="ctr">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p:ph type="body" idx="1"/>
          </p:nvPr>
        </p:nvSpPr>
        <p:spPr>
          <a:xfrm>
            <a:off x="669924" y="3472000"/>
            <a:ext cx="10850564" cy="1082874"/>
          </a:xfrm>
          <a:noFill/>
        </p:spPr>
        <p:txBody>
          <a:bodyPr anchor="t">
            <a:normAutofit/>
          </a:bodyPr>
          <a:lstStyle>
            <a:lvl1pPr marL="0" indent="0">
              <a:lnSpc>
                <a:spcPct val="150000"/>
              </a:lnSpc>
              <a:spcBef>
                <a:spcPts val="0"/>
              </a:spcBef>
              <a:buNone/>
              <a:defRPr sz="12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Edit Master text styles</a:t>
            </a:r>
            <a:endParaRPr lang="en-US" altLang="zh-CN" dirty="0"/>
          </a:p>
        </p:txBody>
      </p:sp>
      <p:sp>
        <p:nvSpPr>
          <p:cNvPr id="4" name="日期占位符 6"/>
          <p:cNvSpPr>
            <a:spLocks noGrp="1"/>
          </p:cNvSpPr>
          <p:nvPr>
            <p:ph type="dt" sz="half" idx="2"/>
          </p:nvPr>
        </p:nvSpPr>
        <p:spPr>
          <a:xfrm>
            <a:off x="5402263" y="6235700"/>
            <a:ext cx="1387475"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489D9C7-5DC6-4263-87FF-7C99F6FB63C3}" type="datetime1">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5" name="页脚占位符 7"/>
          <p:cNvSpPr>
            <a:spLocks noGrp="1"/>
          </p:cNvSpPr>
          <p:nvPr>
            <p:ph type="ftr" sz="quarter" idx="3"/>
          </p:nvPr>
        </p:nvSpPr>
        <p:spPr>
          <a:xfrm>
            <a:off x="669925" y="6235700"/>
            <a:ext cx="4140200"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rPr>
              <a:t>www.islide.cc</a:t>
            </a:r>
            <a:endParaRPr kumimoji="0" lang="zh-CN" altLang="en-US" sz="1800" b="0" i="0" u="none" strike="noStrike" kern="1200" cap="none" spc="0" normalizeH="0" baseline="0" noProof="0" dirty="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6" name="灯片编号占位符 8"/>
          <p:cNvSpPr>
            <a:spLocks noGrp="1"/>
          </p:cNvSpPr>
          <p:nvPr>
            <p:ph type="sldNum" sz="quarter" idx="4"/>
          </p:nvPr>
        </p:nvSpPr>
        <p:spPr>
          <a:xfrm>
            <a:off x="8610600" y="6235700"/>
            <a:ext cx="2909888"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5DD3DB80-B894-403A-B48E-6FDC1A72010E}" type="slidenum">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Tree>
  </p:cSld>
  <p:clrMapOvr>
    <a:overrideClrMapping bg1="lt1" tx1="dk1" bg2="lt2" tx2="dk2" accent1="accent1" accent2="accent2" accent3="accent3" accent4="accent4" accent5="accent5" accent6="accent6" hlink="hlink" folHlink="folHlink"/>
  </p:clrMapOvr>
  <p:transition advTm="50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69924" y="1"/>
            <a:ext cx="10850563" cy="1028699"/>
          </a:xfrm>
        </p:spPr>
        <p:txBody>
          <a:bodyPr/>
          <a:lstStyle/>
          <a:p>
            <a:r>
              <a:rPr lang="en-US" altLang="zh-CN" dirty="0"/>
              <a:t>Click to edit Master title style</a:t>
            </a:r>
            <a:endParaRPr lang="zh-CN" altLang="en-US" dirty="0"/>
          </a:p>
        </p:txBody>
      </p:sp>
      <p:sp>
        <p:nvSpPr>
          <p:cNvPr id="3" name="日期占位符 5"/>
          <p:cNvSpPr>
            <a:spLocks noGrp="1"/>
          </p:cNvSpPr>
          <p:nvPr>
            <p:ph type="dt" sz="half" idx="2"/>
          </p:nvPr>
        </p:nvSpPr>
        <p:spPr>
          <a:xfrm>
            <a:off x="5402263" y="6235700"/>
            <a:ext cx="1387475"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489D9C7-5DC6-4263-87FF-7C99F6FB63C3}" type="datetime1">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4" name="页脚占位符 6"/>
          <p:cNvSpPr>
            <a:spLocks noGrp="1"/>
          </p:cNvSpPr>
          <p:nvPr>
            <p:ph type="ftr" sz="quarter" idx="3"/>
          </p:nvPr>
        </p:nvSpPr>
        <p:spPr>
          <a:xfrm>
            <a:off x="669925" y="6235700"/>
            <a:ext cx="4140200"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en-US" altLang="zh-CN"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rPr>
              <a:t>www.islide.cc</a:t>
            </a:r>
            <a:endParaRPr kumimoji="0" lang="zh-CN" altLang="en-US" sz="1800" b="0" i="0" u="none" strike="noStrike" kern="1200" cap="none" spc="0" normalizeH="0" baseline="0" noProof="0" dirty="0">
              <a:ln>
                <a:noFill/>
              </a:ln>
              <a:solidFill>
                <a:schemeClr val="tx1"/>
              </a:solidFill>
              <a:effectLst/>
              <a:uLnTx/>
              <a:uFillTx/>
              <a:latin typeface="等线" panose="02010600030101010101" pitchFamily="2" charset="-122"/>
              <a:ea typeface="宋体" panose="02010600030101010101" pitchFamily="2" charset="-122"/>
              <a:cs typeface="+mn-cs"/>
            </a:endParaRPr>
          </a:p>
        </p:txBody>
      </p:sp>
      <p:sp>
        <p:nvSpPr>
          <p:cNvPr id="5" name="灯片编号占位符 7"/>
          <p:cNvSpPr>
            <a:spLocks noGrp="1"/>
          </p:cNvSpPr>
          <p:nvPr>
            <p:ph type="sldNum" sz="quarter" idx="4"/>
          </p:nvPr>
        </p:nvSpPr>
        <p:spPr>
          <a:xfrm>
            <a:off x="8610600" y="6235700"/>
            <a:ext cx="2909888" cy="206375"/>
          </a:xfrm>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5DD3DB80-B894-403A-B48E-6FDC1A72010E}" type="slidenum">
              <a:rPr kumimoji="0" lang="zh-CN" altLang="en-US" sz="1800" b="0" i="0" u="none" strike="noStrike" kern="1200" cap="none" spc="0" normalizeH="0" baseline="0" noProof="0" smtClean="0">
                <a:ln>
                  <a:noFill/>
                </a:ln>
                <a:solidFill>
                  <a:schemeClr val="tx1"/>
                </a:solidFill>
                <a:effectLst/>
                <a:uLnTx/>
                <a:uFillTx/>
                <a:latin typeface="等线" panose="02010600030101010101" pitchFamily="2" charset="-122"/>
                <a:ea typeface="宋体" panose="02010600030101010101" pitchFamily="2" charset="-122"/>
                <a:cs typeface="+mn-cs"/>
              </a:rPr>
            </a:fld>
            <a:endParaRPr kumimoji="0" lang="zh-CN" altLang="en-US" sz="1800" b="0" i="0" u="none" strike="noStrike" kern="1200" cap="none" spc="0" normalizeH="0" baseline="0" noProof="0">
              <a:ln>
                <a:noFill/>
              </a:ln>
              <a:solidFill>
                <a:schemeClr val="tx1"/>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transition advTm="50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正文">
    <p:spTree>
      <p:nvGrpSpPr>
        <p:cNvPr id="1" name=""/>
        <p:cNvGrpSpPr/>
        <p:nvPr/>
      </p:nvGrpSpPr>
      <p:grpSpPr>
        <a:xfrm>
          <a:off x="0" y="0"/>
          <a:ext cx="0" cy="0"/>
          <a:chOff x="0" y="0"/>
          <a:chExt cx="0" cy="0"/>
        </a:xfrm>
      </p:grpSpPr>
      <p:pic>
        <p:nvPicPr>
          <p:cNvPr id="6" name="图片 5" descr="图片包含 美食, 鲜花&#10;&#10;自动生成的说明"/>
          <p:cNvPicPr>
            <a:picLocks noChangeAspect="1"/>
          </p:cNvPicPr>
          <p:nvPr userDrawn="1"/>
        </p:nvPicPr>
        <p:blipFill rotWithShape="1">
          <a:blip r:embed="rId2">
            <a:alphaModFix amt="20000"/>
            <a:extLst>
              <a:ext uri="{28A0092B-C50C-407E-A947-70E740481C1C}">
                <a14:useLocalDpi xmlns:a14="http://schemas.microsoft.com/office/drawing/2010/main" val="0"/>
              </a:ext>
            </a:extLst>
          </a:blip>
          <a:srcRect r="11111"/>
          <a:stretch>
            <a:fillRect/>
          </a:stretch>
        </p:blipFill>
        <p:spPr>
          <a:xfrm>
            <a:off x="0" y="0"/>
            <a:ext cx="12192000" cy="6858000"/>
          </a:xfrm>
          <a:prstGeom prst="rect">
            <a:avLst/>
          </a:prstGeom>
          <a:noFill/>
        </p:spPr>
      </p:pic>
      <p:sp>
        <p:nvSpPr>
          <p:cNvPr id="7" name="矩形 6"/>
          <p:cNvSpPr/>
          <p:nvPr userDrawn="1"/>
        </p:nvSpPr>
        <p:spPr>
          <a:xfrm>
            <a:off x="1" y="6498000"/>
            <a:ext cx="12191999" cy="360000"/>
          </a:xfrm>
          <a:prstGeom prst="rect">
            <a:avLst/>
          </a:prstGeom>
          <a:solidFill>
            <a:srgbClr val="58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transition spd="slow">
    <p:comb/>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 Type="http://schemas.openxmlformats.org/officeDocument/2006/relationships/slideLayout" Target="../slideLayouts/slideLayout14.xml"/><Relationship Id="rId5" Type="http://schemas.openxmlformats.org/officeDocument/2006/relationships/slideLayout" Target="../slideLayouts/slideLayout13.xml"/><Relationship Id="rId4" Type="http://schemas.openxmlformats.org/officeDocument/2006/relationships/slideLayout" Target="../slideLayouts/slideLayout12.xml"/><Relationship Id="rId3" Type="http://schemas.openxmlformats.org/officeDocument/2006/relationships/slideLayout" Target="../slideLayouts/slideLayout11.xml"/><Relationship Id="rId2" Type="http://schemas.openxmlformats.org/officeDocument/2006/relationships/slideLayout" Target="../slideLayouts/slideLayout10.xml"/><Relationship Id="rId12" Type="http://schemas.openxmlformats.org/officeDocument/2006/relationships/theme" Target="../theme/theme2.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ransition advTm="500"/>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p:sp>
        <p:nvSpPr>
          <p:cNvPr id="16386" name="标题占位符 1"/>
          <p:cNvSpPr>
            <a:spLocks noGrp="1"/>
          </p:cNvSpPr>
          <p:nvPr>
            <p:ph type="title"/>
          </p:nvPr>
        </p:nvSpPr>
        <p:spPr>
          <a:xfrm>
            <a:off x="838200" y="365125"/>
            <a:ext cx="10515600" cy="1325563"/>
          </a:xfrm>
          <a:prstGeom prst="rect">
            <a:avLst/>
          </a:prstGeom>
          <a:noFill/>
          <a:ln w="9525">
            <a:noFill/>
          </a:ln>
        </p:spPr>
        <p:txBody>
          <a:bodyPr anchor="ctr"/>
          <a:p>
            <a:pPr lvl="0"/>
            <a:r>
              <a:rPr lang="zh-CN" altLang="en-US" dirty="0"/>
              <a:t>单击此处编辑母版标题样式</a:t>
            </a:r>
            <a:endParaRPr lang="zh-CN" altLang="en-US" dirty="0"/>
          </a:p>
        </p:txBody>
      </p:sp>
      <p:sp>
        <p:nvSpPr>
          <p:cNvPr id="16387" name="文本占位符 2"/>
          <p:cNvSpPr>
            <a:spLocks noGrp="1"/>
          </p:cNvSpPr>
          <p:nvPr>
            <p:ph type="body" idx="1"/>
          </p:nvPr>
        </p:nvSpPr>
        <p:spPr>
          <a:xfrm>
            <a:off x="838200" y="1825625"/>
            <a:ext cx="10515600" cy="4351338"/>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D997B5FA-0921-464F-AAE1-844C04324D75}" type="datetimeFigureOut">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565CE74E-AB26-4998-AD42-012C4C1AD076}" type="slidenum">
              <a:rPr kumimoji="0" lang="zh-CN" altLang="en-US" sz="1200" b="0" i="0" u="none" strike="noStrike" kern="1200" cap="none" spc="0" normalizeH="0" baseline="0" noProof="0" smtClean="0">
                <a:ln>
                  <a:noFill/>
                </a:ln>
                <a:solidFill>
                  <a:schemeClr val="tx1">
                    <a:tint val="75000"/>
                  </a:schemeClr>
                </a:solidFill>
                <a:effectLst/>
                <a:uLnTx/>
                <a:uFillTx/>
                <a:latin typeface="等线" panose="02010600030101010101" pitchFamily="2" charset="-122"/>
                <a:ea typeface="宋体" panose="02010600030101010101" pitchFamily="2" charset="-122"/>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等线" panose="02010600030101010101" pitchFamily="2" charset="-122"/>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tags" Target="../tags/tag1.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9870" y="192405"/>
            <a:ext cx="11732260" cy="5262245"/>
          </a:xfrm>
          <a:prstGeom prst="rect">
            <a:avLst/>
          </a:prstGeom>
          <a:noFill/>
        </p:spPr>
        <p:txBody>
          <a:bodyPr wrap="square" rtlCol="0">
            <a:spAutoFit/>
          </a:bodyPr>
          <a:lstStyle/>
          <a:p>
            <a:r>
              <a:rPr lang="en-US" altLang="zh-CN" sz="2800">
                <a:latin typeface="华文楷体" panose="02010600040101010101" charset="-122"/>
                <a:ea typeface="华文楷体" panose="02010600040101010101" charset="-122"/>
                <a:cs typeface="华文楷体" panose="02010600040101010101" charset="-122"/>
                <a:sym typeface="+mn-ea"/>
              </a:rPr>
              <a:t>5. </a:t>
            </a:r>
            <a:r>
              <a:rPr lang="zh-CN" altLang="en-US" sz="2800">
                <a:latin typeface="华文楷体" panose="02010600040101010101" charset="-122"/>
                <a:ea typeface="华文楷体" panose="02010600040101010101" charset="-122"/>
                <a:cs typeface="华文楷体" panose="02010600040101010101" charset="-122"/>
                <a:sym typeface="+mn-ea"/>
              </a:rPr>
              <a:t>作文</a:t>
            </a:r>
            <a:r>
              <a:rPr sz="2800">
                <a:latin typeface="华文楷体" panose="02010600040101010101" charset="-122"/>
                <a:ea typeface="华文楷体" panose="02010600040101010101" charset="-122"/>
                <a:cs typeface="华文楷体" panose="02010600040101010101" charset="-122"/>
                <a:sym typeface="+mn-ea"/>
              </a:rPr>
              <a:t> </a:t>
            </a:r>
            <a:r>
              <a:rPr lang="en-US" sz="2800">
                <a:latin typeface="华文楷体" panose="02010600040101010101" charset="-122"/>
                <a:ea typeface="华文楷体" panose="02010600040101010101" charset="-122"/>
                <a:cs typeface="华文楷体" panose="02010600040101010101" charset="-122"/>
                <a:sym typeface="+mn-ea"/>
              </a:rPr>
              <a:t>15</a:t>
            </a:r>
            <a:r>
              <a:rPr sz="2800">
                <a:latin typeface="华文楷体" panose="02010600040101010101" charset="-122"/>
                <a:ea typeface="华文楷体" panose="02010600040101010101" charset="-122"/>
                <a:cs typeface="华文楷体" panose="02010600040101010101" charset="-122"/>
                <a:sym typeface="+mn-ea"/>
              </a:rPr>
              <a:t>％</a:t>
            </a:r>
            <a:endParaRPr sz="2800">
              <a:latin typeface="华文楷体" panose="02010600040101010101" charset="-122"/>
              <a:ea typeface="华文楷体" panose="02010600040101010101" charset="-122"/>
              <a:cs typeface="华文楷体" panose="02010600040101010101" charset="-122"/>
              <a:sym typeface="+mn-ea"/>
            </a:endParaRPr>
          </a:p>
          <a:p>
            <a:r>
              <a:rPr lang="zh-CN" altLang="en-US" sz="2800">
                <a:latin typeface="华文楷体" panose="02010600040101010101" charset="-122"/>
                <a:ea typeface="华文楷体" panose="02010600040101010101" charset="-122"/>
                <a:cs typeface="华文楷体" panose="02010600040101010101" charset="-122"/>
                <a:sym typeface="+mn-ea"/>
              </a:rPr>
              <a:t>1）简介： 写作文</a:t>
            </a:r>
            <a:endParaRPr sz="2800">
              <a:latin typeface="华文楷体" panose="02010600040101010101" charset="-122"/>
              <a:ea typeface="华文楷体" panose="02010600040101010101" charset="-122"/>
              <a:cs typeface="华文楷体" panose="02010600040101010101" charset="-122"/>
              <a:sym typeface="+mn-ea"/>
            </a:endParaRPr>
          </a:p>
          <a:p>
            <a:endParaRPr lang="zh-CN" altLang="en-US"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sym typeface="+mn-ea"/>
              </a:rPr>
              <a:t>2</a:t>
            </a:r>
            <a:r>
              <a:rPr lang="zh-CN" altLang="en-US" sz="2800">
                <a:latin typeface="华文楷体" panose="02010600040101010101" charset="-122"/>
                <a:ea typeface="华文楷体" panose="02010600040101010101" charset="-122"/>
                <a:cs typeface="华文楷体" panose="02010600040101010101" charset="-122"/>
                <a:sym typeface="+mn-ea"/>
              </a:rPr>
              <a:t>）出题形式：</a:t>
            </a:r>
            <a:endParaRPr lang="zh-CN" altLang="en-US"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sym typeface="+mn-ea"/>
              </a:rPr>
              <a:t>·</a:t>
            </a:r>
            <a:r>
              <a:rPr lang="zh-CN" altLang="en-US" sz="2800">
                <a:latin typeface="华文楷体" panose="02010600040101010101" charset="-122"/>
                <a:ea typeface="华文楷体" panose="02010600040101010101" charset="-122"/>
                <a:cs typeface="华文楷体" panose="02010600040101010101" charset="-122"/>
                <a:sym typeface="+mn-ea"/>
              </a:rPr>
              <a:t>话题作文，主题就是单元主题选一个（和老师给的作文题目基本一致）</a:t>
            </a:r>
            <a:endParaRPr lang="zh-CN" altLang="en-US" sz="2800">
              <a:latin typeface="华文楷体" panose="02010600040101010101" charset="-122"/>
              <a:ea typeface="华文楷体" panose="02010600040101010101" charset="-122"/>
              <a:cs typeface="华文楷体" panose="02010600040101010101" charset="-122"/>
              <a:sym typeface="+mn-ea"/>
            </a:endParaRPr>
          </a:p>
          <a:p>
            <a:r>
              <a:rPr lang="en-US" altLang="zh-CN" sz="2800">
                <a:latin typeface="华文楷体" panose="02010600040101010101" charset="-122"/>
                <a:ea typeface="华文楷体" panose="02010600040101010101" charset="-122"/>
                <a:cs typeface="华文楷体" panose="02010600040101010101" charset="-122"/>
                <a:sym typeface="+mn-ea"/>
              </a:rPr>
              <a:t>·150</a:t>
            </a:r>
            <a:r>
              <a:rPr lang="zh-CN" altLang="en-US" sz="2800">
                <a:latin typeface="华文楷体" panose="02010600040101010101" charset="-122"/>
                <a:ea typeface="华文楷体" panose="02010600040101010101" charset="-122"/>
                <a:cs typeface="华文楷体" panose="02010600040101010101" charset="-122"/>
                <a:sym typeface="+mn-ea"/>
              </a:rPr>
              <a:t>词</a:t>
            </a:r>
            <a:r>
              <a:rPr lang="en-US" altLang="zh-CN" sz="2800">
                <a:latin typeface="华文楷体" panose="02010600040101010101" charset="-122"/>
                <a:ea typeface="华文楷体" panose="02010600040101010101" charset="-122"/>
                <a:cs typeface="华文楷体" panose="02010600040101010101" charset="-122"/>
                <a:sym typeface="+mn-ea"/>
              </a:rPr>
              <a:t>+</a:t>
            </a:r>
            <a:endParaRPr lang="zh-CN" altLang="en-US" sz="2800">
              <a:latin typeface="华文楷体" panose="02010600040101010101" charset="-122"/>
              <a:ea typeface="华文楷体" panose="02010600040101010101" charset="-122"/>
              <a:cs typeface="华文楷体" panose="02010600040101010101" charset="-122"/>
              <a:sym typeface="+mn-ea"/>
            </a:endParaRPr>
          </a:p>
          <a:p>
            <a:endParaRPr lang="zh-CN" altLang="en-US"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sym typeface="+mn-ea"/>
              </a:rPr>
              <a:t>3</a:t>
            </a:r>
            <a:r>
              <a:rPr lang="zh-CN" altLang="en-US" sz="2800">
                <a:latin typeface="华文楷体" panose="02010600040101010101" charset="-122"/>
                <a:ea typeface="华文楷体" panose="02010600040101010101" charset="-122"/>
                <a:cs typeface="华文楷体" panose="02010600040101010101" charset="-122"/>
                <a:sym typeface="+mn-ea"/>
              </a:rPr>
              <a:t>）教材内教材外考察比例：</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只考课本</a:t>
            </a:r>
            <a:r>
              <a:rPr lang="zh-CN" altLang="en-US" sz="2800">
                <a:latin typeface="华文楷体" panose="02010600040101010101" charset="-122"/>
                <a:ea typeface="华文楷体" panose="02010600040101010101" charset="-122"/>
                <a:cs typeface="华文楷体" panose="02010600040101010101" charset="-122"/>
              </a:rPr>
              <a:t>各单元的话题</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（如果任课英语老师有每单元留批改网作文的习惯，那么期末考的作文会极大概率与其中一篇</a:t>
            </a:r>
            <a:r>
              <a:rPr lang="zh-CN" altLang="en-US" sz="2800">
                <a:latin typeface="华文楷体" panose="02010600040101010101" charset="-122"/>
                <a:ea typeface="华文楷体" panose="02010600040101010101" charset="-122"/>
                <a:cs typeface="华文楷体" panose="02010600040101010101" charset="-122"/>
              </a:rPr>
              <a:t>极度类似）</a:t>
            </a:r>
            <a:endParaRPr lang="zh-CN" altLang="en-US" sz="2800">
              <a:latin typeface="华文楷体" panose="02010600040101010101" charset="-122"/>
              <a:ea typeface="华文楷体" panose="02010600040101010101" charset="-122"/>
              <a:cs typeface="华文楷体" panose="02010600040101010101" charset="-122"/>
            </a:endParaRPr>
          </a:p>
          <a:p>
            <a:endParaRPr lang="en-US" altLang="zh-CN" sz="2800">
              <a:solidFill>
                <a:srgbClr val="FF0000"/>
              </a:solidFill>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9870" y="192405"/>
            <a:ext cx="11732260" cy="1383665"/>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③同样，这些作文套路其实还可以用于平日里批改网的写作之中</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a:p>
            <a:endParaRPr lang="en-US" altLang="zh-CN"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毕竟，机器可比人傻多了</a:t>
            </a:r>
            <a:r>
              <a:rPr lang="en-US" altLang="zh-CN" sz="2800">
                <a:latin typeface="华文楷体" panose="02010600040101010101" charset="-122"/>
                <a:ea typeface="华文楷体" panose="02010600040101010101" charset="-122"/>
                <a:cs typeface="华文楷体" panose="02010600040101010101" charset="-122"/>
              </a:rPr>
              <a:t>hhhhhhhh</a:t>
            </a:r>
            <a:endParaRPr lang="en-US" altLang="zh-CN" sz="2800">
              <a:latin typeface="华文楷体" panose="02010600040101010101" charset="-122"/>
              <a:ea typeface="华文楷体" panose="02010600040101010101" charset="-122"/>
              <a:cs typeface="华文楷体" panose="02010600040101010101" charset="-122"/>
            </a:endParaRPr>
          </a:p>
        </p:txBody>
      </p:sp>
      <p:pic>
        <p:nvPicPr>
          <p:cNvPr id="3" name="图片 2"/>
          <p:cNvPicPr>
            <a:picLocks noChangeAspect="1"/>
          </p:cNvPicPr>
          <p:nvPr>
            <p:custDataLst>
              <p:tags r:id="rId1"/>
            </p:custDataLst>
          </p:nvPr>
        </p:nvPicPr>
        <p:blipFill>
          <a:blip r:embed="rId2"/>
          <a:stretch>
            <a:fillRect/>
          </a:stretch>
        </p:blipFill>
        <p:spPr>
          <a:xfrm>
            <a:off x="1503045" y="1811655"/>
            <a:ext cx="8353425" cy="4050030"/>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9870" y="192405"/>
            <a:ext cx="11732260" cy="1383665"/>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③同样，这些作文套路其实还可以用于平日里批改网的写作之中</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a:p>
            <a:endParaRPr lang="en-US" altLang="zh-CN"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毕竟，机器可比人傻多了</a:t>
            </a:r>
            <a:r>
              <a:rPr lang="en-US" altLang="zh-CN" sz="2800">
                <a:latin typeface="华文楷体" panose="02010600040101010101" charset="-122"/>
                <a:ea typeface="华文楷体" panose="02010600040101010101" charset="-122"/>
                <a:cs typeface="华文楷体" panose="02010600040101010101" charset="-122"/>
              </a:rPr>
              <a:t>hhhhhhhh</a:t>
            </a:r>
            <a:endParaRPr lang="en-US" altLang="zh-CN" sz="2800">
              <a:latin typeface="华文楷体" panose="02010600040101010101" charset="-122"/>
              <a:ea typeface="华文楷体" panose="02010600040101010101" charset="-122"/>
              <a:cs typeface="华文楷体" panose="02010600040101010101" charset="-122"/>
            </a:endParaRPr>
          </a:p>
        </p:txBody>
      </p:sp>
      <p:pic>
        <p:nvPicPr>
          <p:cNvPr id="4" name="图片 3"/>
          <p:cNvPicPr>
            <a:picLocks noChangeAspect="1"/>
          </p:cNvPicPr>
          <p:nvPr/>
        </p:nvPicPr>
        <p:blipFill>
          <a:blip r:embed="rId1"/>
          <a:stretch>
            <a:fillRect/>
          </a:stretch>
        </p:blipFill>
        <p:spPr>
          <a:xfrm>
            <a:off x="1557655" y="1769110"/>
            <a:ext cx="8355965" cy="4092575"/>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9870" y="192405"/>
            <a:ext cx="11732260" cy="3476625"/>
          </a:xfrm>
          <a:prstGeom prst="rect">
            <a:avLst/>
          </a:prstGeom>
          <a:noFill/>
        </p:spPr>
        <p:txBody>
          <a:bodyPr wrap="square" rtlCol="0">
            <a:spAutoFit/>
          </a:bodyPr>
          <a:lstStyle/>
          <a:p>
            <a:r>
              <a:rPr lang="en-US" altLang="zh-CN" sz="2800">
                <a:latin typeface="华文楷体" panose="02010600040101010101" charset="-122"/>
                <a:ea typeface="华文楷体" panose="02010600040101010101" charset="-122"/>
                <a:cs typeface="华文楷体" panose="02010600040101010101" charset="-122"/>
              </a:rPr>
              <a:t>4</a:t>
            </a:r>
            <a:r>
              <a:rPr lang="zh-CN" altLang="en-US" sz="2800">
                <a:latin typeface="华文楷体" panose="02010600040101010101" charset="-122"/>
                <a:ea typeface="华文楷体" panose="02010600040101010101" charset="-122"/>
                <a:cs typeface="华文楷体" panose="02010600040101010101" charset="-122"/>
              </a:rPr>
              <a:t>）小技巧：</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①如果你觉得把每个单元的作文都准备了太累了，那么其实准备一点万能写作小套路来帮助你快速写出一篇还不错的文章其实也是</a:t>
            </a:r>
            <a:r>
              <a:rPr lang="zh-CN" altLang="en-US" sz="2800">
                <a:latin typeface="华文楷体" panose="02010600040101010101" charset="-122"/>
                <a:ea typeface="华文楷体" panose="02010600040101010101" charset="-122"/>
                <a:cs typeface="华文楷体" panose="02010600040101010101" charset="-122"/>
              </a:rPr>
              <a:t>可以的</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000">
                <a:latin typeface="华文楷体" panose="02010600040101010101" charset="-122"/>
                <a:ea typeface="华文楷体" panose="02010600040101010101" charset="-122"/>
                <a:cs typeface="华文楷体" panose="02010600040101010101" charset="-122"/>
              </a:rPr>
              <a:t>（因为大英的题量还是比较大的，所以大部分同学写到作文都没多少时间了，可以说是一个比一个写的拉，此时但凡你能写出一篇完整而且还不错的作文其实就已经领先太多了）</a:t>
            </a:r>
            <a:endParaRPr lang="zh-CN" altLang="en-US" sz="2000">
              <a:latin typeface="华文楷体" panose="02010600040101010101" charset="-122"/>
              <a:ea typeface="华文楷体" panose="02010600040101010101" charset="-122"/>
              <a:cs typeface="华文楷体" panose="02010600040101010101" charset="-122"/>
            </a:endParaRPr>
          </a:p>
          <a:p>
            <a:endParaRPr lang="zh-CN" altLang="en-US" sz="2000">
              <a:latin typeface="华文楷体" panose="02010600040101010101" charset="-122"/>
              <a:ea typeface="华文楷体" panose="02010600040101010101" charset="-122"/>
              <a:cs typeface="华文楷体" panose="02010600040101010101" charset="-122"/>
            </a:endParaRPr>
          </a:p>
          <a:p>
            <a:endParaRPr lang="zh-CN" altLang="en-US" sz="20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②比如，我下面给大家分享一下我平时经常用的一些作文套路</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rPr>
              <a:t>(</a:t>
            </a:r>
            <a:r>
              <a:rPr lang="zh-CN" altLang="en-US" sz="2800">
                <a:latin typeface="华文楷体" panose="02010600040101010101" charset="-122"/>
                <a:ea typeface="华文楷体" panose="02010600040101010101" charset="-122"/>
                <a:cs typeface="华文楷体" panose="02010600040101010101" charset="-122"/>
              </a:rPr>
              <a:t>相信大家也有自己的作文套路，但是这种东西嘛，多多益善啦</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92405"/>
            <a:ext cx="12192000" cy="4399915"/>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⭐开头可以</a:t>
            </a:r>
            <a:r>
              <a:rPr lang="zh-CN" altLang="en-US" sz="2800">
                <a:latin typeface="华文楷体" panose="02010600040101010101" charset="-122"/>
                <a:ea typeface="华文楷体" panose="02010600040101010101" charset="-122"/>
                <a:cs typeface="华文楷体" panose="02010600040101010101" charset="-122"/>
              </a:rPr>
              <a:t>用这些：</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·Currently,......（the ubiquitous phenomenon that </a:t>
            </a:r>
            <a:r>
              <a:rPr lang="en-US" altLang="zh-CN" sz="2800">
                <a:latin typeface="华文楷体" panose="02010600040101010101" charset="-122"/>
                <a:ea typeface="华文楷体" panose="02010600040101010101" charset="-122"/>
                <a:cs typeface="华文楷体" panose="02010600040101010101" charset="-122"/>
              </a:rPr>
              <a:t>....</a:t>
            </a:r>
            <a:r>
              <a:rPr lang="zh-CN" altLang="en-US" sz="2800">
                <a:latin typeface="华文楷体" panose="02010600040101010101" charset="-122"/>
                <a:ea typeface="华文楷体" panose="02010600040101010101" charset="-122"/>
                <a:cs typeface="华文楷体" panose="02010600040101010101" charset="-122"/>
              </a:rPr>
              <a:t>） does exert such a profound effect on our life that it revolutionizes the way of people’s living and thinking.</a:t>
            </a:r>
            <a:endParaRPr lang="zh-CN" altLang="en-US" sz="2800">
              <a:latin typeface="华文楷体" panose="02010600040101010101" charset="-122"/>
              <a:ea typeface="华文楷体" panose="02010600040101010101" charset="-122"/>
              <a:cs typeface="华文楷体" panose="02010600040101010101" charset="-122"/>
            </a:endParaRPr>
          </a:p>
          <a:p>
            <a:endParaRPr lang="zh-CN" altLang="en-US"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rPr>
              <a:t>·Currently, there is a widespread concern regarding...，which has attracted extensive attention of the society, which can be found in TV programs, newspapers, university courses and many aspects of our everyday life</a:t>
            </a:r>
            <a:endParaRPr lang="en-US" altLang="zh-CN" sz="2800">
              <a:latin typeface="华文楷体" panose="02010600040101010101" charset="-122"/>
              <a:ea typeface="华文楷体" panose="02010600040101010101" charset="-122"/>
              <a:cs typeface="华文楷体" panose="02010600040101010101" charset="-122"/>
            </a:endParaRPr>
          </a:p>
          <a:p>
            <a:endParaRPr lang="en-US" altLang="zh-CN"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sym typeface="+mn-ea"/>
              </a:rPr>
              <a:t>·</a:t>
            </a:r>
            <a:r>
              <a:rPr lang="en-US" altLang="zh-CN" sz="2800">
                <a:latin typeface="华文楷体" panose="02010600040101010101" charset="-122"/>
                <a:ea typeface="华文楷体" panose="02010600040101010101" charset="-122"/>
                <a:cs typeface="华文楷体" panose="02010600040101010101" charset="-122"/>
              </a:rPr>
              <a:t>Based on a famous “Butterfly Effect Theory”，a casual/ting phenomenon, such as ......(</a:t>
            </a:r>
            <a:r>
              <a:rPr lang="zh-CN" altLang="en-US" sz="2800">
                <a:latin typeface="华文楷体" panose="02010600040101010101" charset="-122"/>
                <a:ea typeface="华文楷体" panose="02010600040101010101" charset="-122"/>
                <a:cs typeface="华文楷体" panose="02010600040101010101" charset="-122"/>
              </a:rPr>
              <a:t>文章主题</a:t>
            </a:r>
            <a:r>
              <a:rPr lang="en-US" altLang="zh-CN" sz="2800">
                <a:latin typeface="华文楷体" panose="02010600040101010101" charset="-122"/>
                <a:ea typeface="华文楷体" panose="02010600040101010101" charset="-122"/>
                <a:cs typeface="华文楷体" panose="02010600040101010101" charset="-122"/>
              </a:rPr>
              <a:t>), may end up with huge dreadful effects</a:t>
            </a:r>
            <a:endParaRPr lang="en-US" altLang="zh-CN"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73990"/>
            <a:ext cx="12192000" cy="4831080"/>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⭐文章主体部分一般就是分析这个主题是好是坏，好就</a:t>
            </a:r>
            <a:r>
              <a:rPr lang="zh-CN" altLang="en-US" sz="2800">
                <a:latin typeface="华文楷体" panose="02010600040101010101" charset="-122"/>
                <a:ea typeface="华文楷体" panose="02010600040101010101" charset="-122"/>
                <a:cs typeface="华文楷体" panose="02010600040101010101" charset="-122"/>
              </a:rPr>
              <a:t>夸，坏</a:t>
            </a:r>
            <a:r>
              <a:rPr lang="zh-CN" altLang="en-US" sz="2800">
                <a:latin typeface="华文楷体" panose="02010600040101010101" charset="-122"/>
                <a:ea typeface="华文楷体" panose="02010600040101010101" charset="-122"/>
                <a:cs typeface="华文楷体" panose="02010600040101010101" charset="-122"/>
              </a:rPr>
              <a:t>就骂：</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（当然无论是夸还是骂，都要分多个</a:t>
            </a:r>
            <a:r>
              <a:rPr lang="zh-CN" altLang="en-US" sz="2800">
                <a:latin typeface="华文楷体" panose="02010600040101010101" charset="-122"/>
                <a:ea typeface="华文楷体" panose="02010600040101010101" charset="-122"/>
                <a:cs typeface="华文楷体" panose="02010600040101010101" charset="-122"/>
              </a:rPr>
              <a:t>层面）</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如：</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a:t>
            </a:r>
            <a:r>
              <a:rPr sz="2800">
                <a:latin typeface="华文楷体" panose="02010600040101010101" charset="-122"/>
                <a:ea typeface="华文楷体" panose="02010600040101010101" charset="-122"/>
                <a:cs typeface="华文楷体" panose="02010600040101010101" charset="-122"/>
              </a:rPr>
              <a:t>First and foremost, Confucianism teaches us to lay </a:t>
            </a:r>
            <a:r>
              <a:rPr sz="2800">
                <a:solidFill>
                  <a:srgbClr val="FF0000"/>
                </a:solidFill>
                <a:latin typeface="华文楷体" panose="02010600040101010101" charset="-122"/>
                <a:ea typeface="华文楷体" panose="02010600040101010101" charset="-122"/>
                <a:cs typeface="华文楷体" panose="02010600040101010101" charset="-122"/>
              </a:rPr>
              <a:t>modesty</a:t>
            </a:r>
            <a:r>
              <a:rPr sz="2800">
                <a:latin typeface="华文楷体" panose="02010600040101010101" charset="-122"/>
                <a:ea typeface="华文楷体" panose="02010600040101010101" charset="-122"/>
                <a:cs typeface="华文楷体" panose="02010600040101010101" charset="-122"/>
              </a:rPr>
              <a:t> in an indispensable status,</a:t>
            </a:r>
            <a:r>
              <a:rPr lang="en-US" sz="2800">
                <a:latin typeface="华文楷体" panose="02010600040101010101" charset="-122"/>
                <a:ea typeface="华文楷体" panose="02010600040101010101" charset="-122"/>
                <a:cs typeface="华文楷体" panose="02010600040101010101" charset="-122"/>
              </a:rPr>
              <a:t> </a:t>
            </a:r>
            <a:r>
              <a:rPr sz="2800">
                <a:latin typeface="华文楷体" panose="02010600040101010101" charset="-122"/>
                <a:ea typeface="华文楷体" panose="02010600040101010101" charset="-122"/>
                <a:cs typeface="华文楷体" panose="02010600040101010101" charset="-122"/>
              </a:rPr>
              <a:t>which will definitely pave the way for our future.The individual with </a:t>
            </a:r>
            <a:r>
              <a:rPr sz="2800">
                <a:solidFill>
                  <a:srgbClr val="FF0000"/>
                </a:solidFill>
                <a:latin typeface="华文楷体" panose="02010600040101010101" charset="-122"/>
                <a:ea typeface="华文楷体" panose="02010600040101010101" charset="-122"/>
                <a:cs typeface="华文楷体" panose="02010600040101010101" charset="-122"/>
              </a:rPr>
              <a:t>modesty</a:t>
            </a:r>
            <a:r>
              <a:rPr sz="2800">
                <a:latin typeface="华文楷体" panose="02010600040101010101" charset="-122"/>
                <a:ea typeface="华文楷体" panose="02010600040101010101" charset="-122"/>
                <a:cs typeface="华文楷体" panose="02010600040101010101" charset="-122"/>
              </a:rPr>
              <a:t>, undoubtedly, invariably turns in more outstanding performance among peers. Through </a:t>
            </a:r>
            <a:r>
              <a:rPr sz="2800">
                <a:solidFill>
                  <a:srgbClr val="FF0000"/>
                </a:solidFill>
                <a:latin typeface="华文楷体" panose="02010600040101010101" charset="-122"/>
                <a:ea typeface="华文楷体" panose="02010600040101010101" charset="-122"/>
                <a:cs typeface="华文楷体" panose="02010600040101010101" charset="-122"/>
              </a:rPr>
              <a:t>modesty</a:t>
            </a:r>
            <a:r>
              <a:rPr sz="2800">
                <a:latin typeface="华文楷体" panose="02010600040101010101" charset="-122"/>
                <a:ea typeface="华文楷体" panose="02010600040101010101" charset="-122"/>
                <a:cs typeface="华文楷体" panose="02010600040101010101" charset="-122"/>
              </a:rPr>
              <a:t>, not only can they achieve the goal of impelling people draw far closer, but will also better establish their career, fit into the society, and even attain certain social status. </a:t>
            </a:r>
            <a:endParaRPr sz="2800">
              <a:latin typeface="华文楷体" panose="02010600040101010101" charset="-122"/>
              <a:ea typeface="华文楷体" panose="02010600040101010101" charset="-122"/>
              <a:cs typeface="华文楷体" panose="02010600040101010101" charset="-122"/>
            </a:endParaRPr>
          </a:p>
          <a:p>
            <a:r>
              <a:rPr sz="2800">
                <a:latin typeface="华文楷体" panose="02010600040101010101" charset="-122"/>
                <a:ea typeface="华文楷体" panose="02010600040101010101" charset="-122"/>
                <a:cs typeface="华文楷体" panose="02010600040101010101" charset="-122"/>
              </a:rPr>
              <a:t>具有...可以在同龄</a:t>
            </a:r>
            <a:r>
              <a:rPr lang="zh-CN" sz="2800">
                <a:latin typeface="华文楷体" panose="02010600040101010101" charset="-122"/>
                <a:ea typeface="华文楷体" panose="02010600040101010101" charset="-122"/>
                <a:cs typeface="华文楷体" panose="02010600040101010101" charset="-122"/>
              </a:rPr>
              <a:t>人</a:t>
            </a:r>
            <a:r>
              <a:rPr sz="2800">
                <a:latin typeface="华文楷体" panose="02010600040101010101" charset="-122"/>
                <a:ea typeface="华文楷体" panose="02010600040101010101" charset="-122"/>
                <a:cs typeface="华文楷体" panose="02010600040101010101" charset="-122"/>
              </a:rPr>
              <a:t>中更出类拔萃。通过....，他们不仅可以积累财富、也可以更好地创造职业</a:t>
            </a:r>
            <a:r>
              <a:rPr lang="zh-CN" sz="2800">
                <a:latin typeface="华文楷体" panose="02010600040101010101" charset="-122"/>
                <a:ea typeface="华文楷体" panose="02010600040101010101" charset="-122"/>
                <a:cs typeface="华文楷体" panose="02010600040101010101" charset="-122"/>
              </a:rPr>
              <a:t>生</a:t>
            </a:r>
            <a:r>
              <a:rPr sz="2800">
                <a:latin typeface="华文楷体" panose="02010600040101010101" charset="-122"/>
                <a:ea typeface="华文楷体" panose="02010600040101010101" charset="-122"/>
                <a:cs typeface="华文楷体" panose="02010600040101010101" charset="-122"/>
              </a:rPr>
              <a:t>涯、融</a:t>
            </a:r>
            <a:r>
              <a:rPr lang="zh-CN" sz="2800">
                <a:latin typeface="华文楷体" panose="02010600040101010101" charset="-122"/>
                <a:ea typeface="华文楷体" panose="02010600040101010101" charset="-122"/>
                <a:cs typeface="华文楷体" panose="02010600040101010101" charset="-122"/>
              </a:rPr>
              <a:t>入</a:t>
            </a:r>
            <a:r>
              <a:rPr sz="2800">
                <a:latin typeface="华文楷体" panose="02010600040101010101" charset="-122"/>
                <a:ea typeface="华文楷体" panose="02010600040101010101" charset="-122"/>
                <a:cs typeface="华文楷体" panose="02010600040101010101" charset="-122"/>
              </a:rPr>
              <a:t>社会、甚</a:t>
            </a:r>
            <a:r>
              <a:rPr lang="zh-CN" sz="2800">
                <a:latin typeface="华文楷体" panose="02010600040101010101" charset="-122"/>
                <a:ea typeface="华文楷体" panose="02010600040101010101" charset="-122"/>
                <a:cs typeface="华文楷体" panose="02010600040101010101" charset="-122"/>
              </a:rPr>
              <a:t>至</a:t>
            </a:r>
            <a:r>
              <a:rPr sz="2800">
                <a:latin typeface="华文楷体" panose="02010600040101010101" charset="-122"/>
                <a:ea typeface="华文楷体" panose="02010600040101010101" charset="-122"/>
                <a:cs typeface="华文楷体" panose="02010600040101010101" charset="-122"/>
              </a:rPr>
              <a:t>获得</a:t>
            </a:r>
            <a:r>
              <a:rPr lang="zh-CN" sz="2800">
                <a:latin typeface="华文楷体" panose="02010600040101010101" charset="-122"/>
                <a:ea typeface="华文楷体" panose="02010600040101010101" charset="-122"/>
                <a:cs typeface="华文楷体" panose="02010600040101010101" charset="-122"/>
              </a:rPr>
              <a:t>一</a:t>
            </a:r>
            <a:r>
              <a:rPr sz="2800">
                <a:latin typeface="华文楷体" panose="02010600040101010101" charset="-122"/>
                <a:ea typeface="华文楷体" panose="02010600040101010101" charset="-122"/>
                <a:cs typeface="华文楷体" panose="02010600040101010101" charset="-122"/>
              </a:rPr>
              <a:t>定社会地位。</a:t>
            </a:r>
            <a:endParaRPr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73990"/>
            <a:ext cx="12192000" cy="4831080"/>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⭐文章主体部分一般就是分析这个主题是好是坏，好就</a:t>
            </a:r>
            <a:r>
              <a:rPr lang="zh-CN" altLang="en-US" sz="2800">
                <a:latin typeface="华文楷体" panose="02010600040101010101" charset="-122"/>
                <a:ea typeface="华文楷体" panose="02010600040101010101" charset="-122"/>
                <a:cs typeface="华文楷体" panose="02010600040101010101" charset="-122"/>
              </a:rPr>
              <a:t>夸，坏</a:t>
            </a:r>
            <a:r>
              <a:rPr lang="zh-CN" altLang="en-US" sz="2800">
                <a:latin typeface="华文楷体" panose="02010600040101010101" charset="-122"/>
                <a:ea typeface="华文楷体" panose="02010600040101010101" charset="-122"/>
                <a:cs typeface="华文楷体" panose="02010600040101010101" charset="-122"/>
              </a:rPr>
              <a:t>就骂：</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（当然无论是夸还是骂，都要分多个</a:t>
            </a:r>
            <a:r>
              <a:rPr lang="zh-CN" altLang="en-US" sz="2800">
                <a:latin typeface="华文楷体" panose="02010600040101010101" charset="-122"/>
                <a:ea typeface="华文楷体" panose="02010600040101010101" charset="-122"/>
                <a:cs typeface="华文楷体" panose="02010600040101010101" charset="-122"/>
              </a:rPr>
              <a:t>层面）</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如：</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a:t>
            </a:r>
            <a:r>
              <a:rPr sz="2800">
                <a:latin typeface="华文楷体" panose="02010600040101010101" charset="-122"/>
                <a:ea typeface="华文楷体" panose="02010600040101010101" charset="-122"/>
                <a:cs typeface="华文楷体" panose="02010600040101010101" charset="-122"/>
              </a:rPr>
              <a:t>Additionally, </a:t>
            </a:r>
            <a:r>
              <a:rPr sz="2800">
                <a:solidFill>
                  <a:srgbClr val="FF0000"/>
                </a:solidFill>
                <a:latin typeface="华文楷体" panose="02010600040101010101" charset="-122"/>
                <a:ea typeface="华文楷体" panose="02010600040101010101" charset="-122"/>
                <a:cs typeface="华文楷体" panose="02010600040101010101" charset="-122"/>
              </a:rPr>
              <a:t>another quintessence of Confucianism is respecting as well as considering for others</a:t>
            </a:r>
            <a:r>
              <a:rPr sz="2800">
                <a:latin typeface="华文楷体" panose="02010600040101010101" charset="-122"/>
                <a:ea typeface="华文楷体" panose="02010600040101010101" charset="-122"/>
                <a:cs typeface="华文楷体" panose="02010600040101010101" charset="-122"/>
              </a:rPr>
              <a:t>. From my perspective, it is indeed a kind of lubricant for interpersonal relationships. With its seemingly magic power, you have no idea how efficient an instrument it can be for individuals to bridge the gap between people and even change the world.</a:t>
            </a:r>
            <a:endParaRPr sz="2800">
              <a:latin typeface="华文楷体" panose="02010600040101010101" charset="-122"/>
              <a:ea typeface="华文楷体" panose="02010600040101010101" charset="-122"/>
              <a:cs typeface="华文楷体" panose="02010600040101010101" charset="-122"/>
            </a:endParaRPr>
          </a:p>
          <a:p>
            <a:endParaRPr lang="zh-CN" sz="2800">
              <a:latin typeface="华文楷体" panose="02010600040101010101" charset="-122"/>
              <a:ea typeface="华文楷体" panose="02010600040101010101" charset="-122"/>
              <a:cs typeface="华文楷体" panose="02010600040101010101" charset="-122"/>
            </a:endParaRPr>
          </a:p>
          <a:p>
            <a:r>
              <a:rPr lang="zh-CN" sz="2800">
                <a:latin typeface="华文楷体" panose="02010600040101010101" charset="-122"/>
                <a:ea typeface="华文楷体" panose="02010600040101010101" charset="-122"/>
                <a:cs typeface="华文楷体" panose="02010600040101010101" charset="-122"/>
              </a:rPr>
              <a:t>在我看来，它真是一种人际关系的催化剂。伴随着它近乎魔力的力量，你根本想不到它将是人与人之间消除隔阂甚至改变世界的多么高效的一个</a:t>
            </a:r>
            <a:r>
              <a:rPr lang="zh-CN" sz="2800">
                <a:latin typeface="华文楷体" panose="02010600040101010101" charset="-122"/>
                <a:ea typeface="华文楷体" panose="02010600040101010101" charset="-122"/>
                <a:cs typeface="华文楷体" panose="02010600040101010101" charset="-122"/>
              </a:rPr>
              <a:t>工具</a:t>
            </a:r>
            <a:endParaRPr lang="zh-CN"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73990"/>
            <a:ext cx="12192000" cy="4831080"/>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⭐在写最后一点前，还可以再用一些假大空的分析句式再让文章看着更高级</a:t>
            </a:r>
            <a:r>
              <a:rPr lang="zh-CN" altLang="en-US" sz="2800">
                <a:latin typeface="华文楷体" panose="02010600040101010101" charset="-122"/>
                <a:ea typeface="华文楷体" panose="02010600040101010101" charset="-122"/>
                <a:cs typeface="华文楷体" panose="02010600040101010101" charset="-122"/>
              </a:rPr>
              <a:t>一点</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如：</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a:t>
            </a:r>
            <a:r>
              <a:rPr sz="2800">
                <a:latin typeface="华文楷体" panose="02010600040101010101" charset="-122"/>
                <a:ea typeface="华文楷体" panose="02010600040101010101" charset="-122"/>
                <a:cs typeface="华文楷体" panose="02010600040101010101" charset="-122"/>
              </a:rPr>
              <a:t>In addition,</a:t>
            </a:r>
            <a:r>
              <a:rPr lang="en-US" sz="2800">
                <a:latin typeface="华文楷体" panose="02010600040101010101" charset="-122"/>
                <a:ea typeface="华文楷体" panose="02010600040101010101" charset="-122"/>
                <a:cs typeface="华文楷体" panose="02010600040101010101" charset="-122"/>
              </a:rPr>
              <a:t> </a:t>
            </a:r>
            <a:r>
              <a:rPr sz="2800">
                <a:latin typeface="华文楷体" panose="02010600040101010101" charset="-122"/>
                <a:ea typeface="华文楷体" panose="02010600040101010101" charset="-122"/>
                <a:cs typeface="华文楷体" panose="02010600040101010101" charset="-122"/>
              </a:rPr>
              <a:t>We live in an unprecedented age of globalization, where everything is increasingly mobile across national boundaries , and our conceptions are no exception. </a:t>
            </a:r>
            <a:endParaRPr sz="2800">
              <a:latin typeface="华文楷体" panose="02010600040101010101" charset="-122"/>
              <a:ea typeface="华文楷体" panose="02010600040101010101" charset="-122"/>
              <a:cs typeface="华文楷体" panose="02010600040101010101" charset="-122"/>
            </a:endParaRPr>
          </a:p>
          <a:p>
            <a:r>
              <a:rPr lang="en-US" sz="2800">
                <a:latin typeface="华文楷体" panose="02010600040101010101" charset="-122"/>
                <a:ea typeface="华文楷体" panose="02010600040101010101" charset="-122"/>
                <a:cs typeface="华文楷体" panose="02010600040101010101" charset="-122"/>
              </a:rPr>
              <a:t>Under these circumstances</a:t>
            </a:r>
            <a:r>
              <a:rPr lang="zh-CN" altLang="en-US" sz="2800">
                <a:latin typeface="华文楷体" panose="02010600040101010101" charset="-122"/>
                <a:ea typeface="华文楷体" panose="02010600040101010101" charset="-122"/>
                <a:cs typeface="华文楷体" panose="02010600040101010101" charset="-122"/>
              </a:rPr>
              <a:t>，</a:t>
            </a:r>
            <a:r>
              <a:rPr lang="en-US" altLang="zh-CN" sz="2800">
                <a:latin typeface="华文楷体" panose="02010600040101010101" charset="-122"/>
                <a:ea typeface="华文楷体" panose="02010600040101010101" charset="-122"/>
                <a:cs typeface="华文楷体" panose="02010600040101010101" charset="-122"/>
              </a:rPr>
              <a:t>s</a:t>
            </a:r>
            <a:r>
              <a:rPr sz="2800">
                <a:latin typeface="华文楷体" panose="02010600040101010101" charset="-122"/>
                <a:ea typeface="华文楷体" panose="02010600040101010101" charset="-122"/>
                <a:cs typeface="华文楷体" panose="02010600040101010101" charset="-122"/>
              </a:rPr>
              <a:t>ome negative ideas appear , such as the rise of individualism, worship crisis, the erosion of utilitarianism and pragmatism , etc.</a:t>
            </a:r>
            <a:endParaRPr sz="2800">
              <a:latin typeface="华文楷体" panose="02010600040101010101" charset="-122"/>
              <a:ea typeface="华文楷体" panose="02010600040101010101" charset="-122"/>
              <a:cs typeface="华文楷体" panose="02010600040101010101" charset="-122"/>
            </a:endParaRPr>
          </a:p>
          <a:p>
            <a:endParaRPr sz="2800">
              <a:latin typeface="华文楷体" panose="02010600040101010101" charset="-122"/>
              <a:ea typeface="华文楷体" panose="02010600040101010101" charset="-122"/>
              <a:cs typeface="华文楷体" panose="02010600040101010101" charset="-122"/>
            </a:endParaRPr>
          </a:p>
          <a:p>
            <a:r>
              <a:rPr sz="2800">
                <a:latin typeface="华文楷体" panose="02010600040101010101" charset="-122"/>
                <a:ea typeface="华文楷体" panose="02010600040101010101" charset="-122"/>
                <a:cs typeface="华文楷体" panose="02010600040101010101" charset="-122"/>
                <a:sym typeface="+mn-ea"/>
              </a:rPr>
              <a:t>另外，我们现处于</a:t>
            </a:r>
            <a:r>
              <a:rPr lang="zh-CN" sz="2800">
                <a:latin typeface="华文楷体" panose="02010600040101010101" charset="-122"/>
                <a:ea typeface="华文楷体" panose="02010600040101010101" charset="-122"/>
                <a:cs typeface="华文楷体" panose="02010600040101010101" charset="-122"/>
                <a:sym typeface="+mn-ea"/>
              </a:rPr>
              <a:t>一</a:t>
            </a:r>
            <a:r>
              <a:rPr sz="2800">
                <a:latin typeface="华文楷体" panose="02010600040101010101" charset="-122"/>
                <a:ea typeface="华文楷体" panose="02010600040101010101" charset="-122"/>
                <a:cs typeface="华文楷体" panose="02010600040101010101" charset="-122"/>
                <a:sym typeface="+mn-ea"/>
              </a:rPr>
              <a:t>个前所未有的全球化时代,很多东西都跨越了国与国边界</a:t>
            </a:r>
            <a:r>
              <a:rPr lang="zh-CN" sz="2800">
                <a:latin typeface="华文楷体" panose="02010600040101010101" charset="-122"/>
                <a:ea typeface="华文楷体" panose="02010600040101010101" charset="-122"/>
                <a:cs typeface="华文楷体" panose="02010600040101010101" charset="-122"/>
                <a:sym typeface="+mn-ea"/>
              </a:rPr>
              <a:t>而</a:t>
            </a:r>
            <a:r>
              <a:rPr sz="2800">
                <a:latin typeface="华文楷体" panose="02010600040101010101" charset="-122"/>
                <a:ea typeface="华文楷体" panose="02010600040101010101" charset="-122"/>
                <a:cs typeface="华文楷体" panose="02010600040101010101" charset="-122"/>
                <a:sym typeface="+mn-ea"/>
              </a:rPr>
              <a:t>流动，我们的观念也不例外。</a:t>
            </a:r>
            <a:r>
              <a:rPr lang="zh-CN" sz="2800">
                <a:latin typeface="华文楷体" panose="02010600040101010101" charset="-122"/>
                <a:ea typeface="华文楷体" panose="02010600040101010101" charset="-122"/>
                <a:cs typeface="华文楷体" panose="02010600040101010101" charset="-122"/>
                <a:sym typeface="+mn-ea"/>
              </a:rPr>
              <a:t>在此情况</a:t>
            </a:r>
            <a:r>
              <a:rPr lang="zh-CN" sz="2800">
                <a:latin typeface="华文楷体" panose="02010600040101010101" charset="-122"/>
                <a:ea typeface="华文楷体" panose="02010600040101010101" charset="-122"/>
                <a:cs typeface="华文楷体" panose="02010600040101010101" charset="-122"/>
                <a:sym typeface="+mn-ea"/>
              </a:rPr>
              <a:t>下，一</a:t>
            </a:r>
            <a:r>
              <a:rPr sz="2800">
                <a:latin typeface="华文楷体" panose="02010600040101010101" charset="-122"/>
                <a:ea typeface="华文楷体" panose="02010600040101010101" charset="-122"/>
                <a:cs typeface="华文楷体" panose="02010600040101010101" charset="-122"/>
                <a:sym typeface="+mn-ea"/>
              </a:rPr>
              <a:t>些消极的观念出现了，</a:t>
            </a:r>
            <a:r>
              <a:rPr lang="zh-CN" sz="2800">
                <a:latin typeface="华文楷体" panose="02010600040101010101" charset="-122"/>
                <a:ea typeface="华文楷体" panose="02010600040101010101" charset="-122"/>
                <a:cs typeface="华文楷体" panose="02010600040101010101" charset="-122"/>
                <a:sym typeface="+mn-ea"/>
              </a:rPr>
              <a:t>比</a:t>
            </a:r>
            <a:r>
              <a:rPr sz="2800">
                <a:latin typeface="华文楷体" panose="02010600040101010101" charset="-122"/>
                <a:ea typeface="华文楷体" panose="02010600040101010101" charset="-122"/>
                <a:cs typeface="华文楷体" panose="02010600040101010101" charset="-122"/>
                <a:sym typeface="+mn-ea"/>
              </a:rPr>
              <a:t>如个</a:t>
            </a:r>
            <a:r>
              <a:rPr lang="zh-CN" sz="2800">
                <a:latin typeface="华文楷体" panose="02010600040101010101" charset="-122"/>
                <a:ea typeface="华文楷体" panose="02010600040101010101" charset="-122"/>
                <a:cs typeface="华文楷体" panose="02010600040101010101" charset="-122"/>
                <a:sym typeface="+mn-ea"/>
              </a:rPr>
              <a:t>人</a:t>
            </a:r>
            <a:r>
              <a:rPr sz="2800">
                <a:latin typeface="华文楷体" panose="02010600040101010101" charset="-122"/>
                <a:ea typeface="华文楷体" panose="02010600040101010101" charset="-122"/>
                <a:cs typeface="华文楷体" panose="02010600040101010101" charset="-122"/>
                <a:sym typeface="+mn-ea"/>
              </a:rPr>
              <a:t>主义抬头、信仰危机、功利主义实</a:t>
            </a:r>
            <a:r>
              <a:rPr lang="zh-CN" sz="2800">
                <a:latin typeface="华文楷体" panose="02010600040101010101" charset="-122"/>
                <a:ea typeface="华文楷体" panose="02010600040101010101" charset="-122"/>
                <a:cs typeface="华文楷体" panose="02010600040101010101" charset="-122"/>
                <a:sym typeface="+mn-ea"/>
              </a:rPr>
              <a:t>用</a:t>
            </a:r>
            <a:r>
              <a:rPr sz="2800">
                <a:latin typeface="华文楷体" panose="02010600040101010101" charset="-122"/>
                <a:ea typeface="华文楷体" panose="02010600040101010101" charset="-122"/>
                <a:cs typeface="华文楷体" panose="02010600040101010101" charset="-122"/>
                <a:sym typeface="+mn-ea"/>
              </a:rPr>
              <a:t>主义的侵蚀等等。 </a:t>
            </a:r>
            <a:endParaRPr lang="zh-CN"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73990"/>
            <a:ext cx="12192000" cy="5815965"/>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⭐在写最后一点前，还可以再用一些假大空的分析句式再让文章看着更高级</a:t>
            </a:r>
            <a:r>
              <a:rPr lang="zh-CN" altLang="en-US" sz="2800">
                <a:latin typeface="华文楷体" panose="02010600040101010101" charset="-122"/>
                <a:ea typeface="华文楷体" panose="02010600040101010101" charset="-122"/>
                <a:cs typeface="华文楷体" panose="02010600040101010101" charset="-122"/>
              </a:rPr>
              <a:t>一点</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放在文章里</a:t>
            </a:r>
            <a:r>
              <a:rPr lang="zh-CN" altLang="en-US" sz="2800">
                <a:latin typeface="华文楷体" panose="02010600040101010101" charset="-122"/>
                <a:ea typeface="华文楷体" panose="02010600040101010101" charset="-122"/>
                <a:cs typeface="华文楷体" panose="02010600040101010101" charset="-122"/>
              </a:rPr>
              <a:t>就是这样的：</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400">
                <a:latin typeface="华文楷体" panose="02010600040101010101" charset="-122"/>
                <a:ea typeface="华文楷体" panose="02010600040101010101" charset="-122"/>
                <a:cs typeface="华文楷体" panose="02010600040101010101" charset="-122"/>
              </a:rPr>
              <a:t>·</a:t>
            </a:r>
            <a:r>
              <a:rPr sz="2400">
                <a:latin typeface="华文楷体" panose="02010600040101010101" charset="-122"/>
                <a:ea typeface="华文楷体" panose="02010600040101010101" charset="-122"/>
                <a:cs typeface="华文楷体" panose="02010600040101010101" charset="-122"/>
              </a:rPr>
              <a:t>Last but not least, with the quickening pace of modern life and the fierce competition of society, we live in an unprecedented age of globalization, where everything is increasingly mobile across national boundaries , and our conceptions are no exception. During it, some negative ideas appear , such as the rise of individualism, worship crisis, the erosion of utilitarianism and pragmatism. However, </a:t>
            </a:r>
            <a:r>
              <a:rPr sz="2400">
                <a:solidFill>
                  <a:srgbClr val="FF0000"/>
                </a:solidFill>
                <a:latin typeface="华文楷体" panose="02010600040101010101" charset="-122"/>
                <a:ea typeface="华文楷体" panose="02010600040101010101" charset="-122"/>
                <a:cs typeface="华文楷体" panose="02010600040101010101" charset="-122"/>
              </a:rPr>
              <a:t>the methodology contained in Confucianism</a:t>
            </a:r>
            <a:r>
              <a:rPr sz="2400">
                <a:latin typeface="华文楷体" panose="02010600040101010101" charset="-122"/>
                <a:ea typeface="华文楷体" panose="02010600040101010101" charset="-122"/>
                <a:cs typeface="华文楷体" panose="02010600040101010101" charset="-122"/>
              </a:rPr>
              <a:t> can equip us college students with a correct world outlook, a better ability of thinking as well as a more expansive perspective. </a:t>
            </a:r>
            <a:endParaRPr sz="2400">
              <a:latin typeface="华文楷体" panose="02010600040101010101" charset="-122"/>
              <a:ea typeface="华文楷体" panose="02010600040101010101" charset="-122"/>
              <a:cs typeface="华文楷体" panose="02010600040101010101" charset="-122"/>
            </a:endParaRPr>
          </a:p>
          <a:p>
            <a:endParaRPr sz="2400">
              <a:latin typeface="华文楷体" panose="02010600040101010101" charset="-122"/>
              <a:ea typeface="华文楷体" panose="02010600040101010101" charset="-122"/>
              <a:cs typeface="华文楷体" panose="02010600040101010101" charset="-122"/>
            </a:endParaRPr>
          </a:p>
          <a:p>
            <a:r>
              <a:rPr lang="zh-CN" sz="2400">
                <a:latin typeface="华文楷体" panose="02010600040101010101" charset="-122"/>
                <a:ea typeface="华文楷体" panose="02010600040101010101" charset="-122"/>
                <a:cs typeface="华文楷体" panose="02010600040101010101" charset="-122"/>
                <a:sym typeface="+mn-ea"/>
              </a:rPr>
              <a:t>最后</a:t>
            </a:r>
            <a:r>
              <a:rPr sz="2400">
                <a:latin typeface="华文楷体" panose="02010600040101010101" charset="-122"/>
                <a:ea typeface="华文楷体" panose="02010600040101010101" charset="-122"/>
                <a:cs typeface="华文楷体" panose="02010600040101010101" charset="-122"/>
                <a:sym typeface="+mn-ea"/>
              </a:rPr>
              <a:t>，</a:t>
            </a:r>
            <a:r>
              <a:rPr lang="zh-CN" sz="2400">
                <a:latin typeface="华文楷体" panose="02010600040101010101" charset="-122"/>
                <a:ea typeface="华文楷体" panose="02010600040101010101" charset="-122"/>
                <a:cs typeface="华文楷体" panose="02010600040101010101" charset="-122"/>
                <a:sym typeface="+mn-ea"/>
              </a:rPr>
              <a:t>伴随着现代社会的快速发展和激烈的竞争，</a:t>
            </a:r>
            <a:r>
              <a:rPr sz="2400">
                <a:latin typeface="华文楷体" panose="02010600040101010101" charset="-122"/>
                <a:ea typeface="华文楷体" panose="02010600040101010101" charset="-122"/>
                <a:cs typeface="华文楷体" panose="02010600040101010101" charset="-122"/>
                <a:sym typeface="+mn-ea"/>
              </a:rPr>
              <a:t>我们现处于</a:t>
            </a:r>
            <a:r>
              <a:rPr lang="zh-CN" sz="2400">
                <a:latin typeface="华文楷体" panose="02010600040101010101" charset="-122"/>
                <a:ea typeface="华文楷体" panose="02010600040101010101" charset="-122"/>
                <a:cs typeface="华文楷体" panose="02010600040101010101" charset="-122"/>
                <a:sym typeface="+mn-ea"/>
              </a:rPr>
              <a:t>一</a:t>
            </a:r>
            <a:r>
              <a:rPr sz="2400">
                <a:latin typeface="华文楷体" panose="02010600040101010101" charset="-122"/>
                <a:ea typeface="华文楷体" panose="02010600040101010101" charset="-122"/>
                <a:cs typeface="华文楷体" panose="02010600040101010101" charset="-122"/>
                <a:sym typeface="+mn-ea"/>
              </a:rPr>
              <a:t>个前所未有的全球化时代,很多东西都跨越了国与国边界</a:t>
            </a:r>
            <a:r>
              <a:rPr lang="zh-CN" sz="2400">
                <a:latin typeface="华文楷体" panose="02010600040101010101" charset="-122"/>
                <a:ea typeface="华文楷体" panose="02010600040101010101" charset="-122"/>
                <a:cs typeface="华文楷体" panose="02010600040101010101" charset="-122"/>
                <a:sym typeface="+mn-ea"/>
              </a:rPr>
              <a:t>而</a:t>
            </a:r>
            <a:r>
              <a:rPr sz="2400">
                <a:latin typeface="华文楷体" panose="02010600040101010101" charset="-122"/>
                <a:ea typeface="华文楷体" panose="02010600040101010101" charset="-122"/>
                <a:cs typeface="华文楷体" panose="02010600040101010101" charset="-122"/>
                <a:sym typeface="+mn-ea"/>
              </a:rPr>
              <a:t>流动，我们的观念也不例外。</a:t>
            </a:r>
            <a:r>
              <a:rPr lang="zh-CN" sz="2400">
                <a:latin typeface="华文楷体" panose="02010600040101010101" charset="-122"/>
                <a:ea typeface="华文楷体" panose="02010600040101010101" charset="-122"/>
                <a:cs typeface="华文楷体" panose="02010600040101010101" charset="-122"/>
                <a:sym typeface="+mn-ea"/>
              </a:rPr>
              <a:t>在此情况下，一</a:t>
            </a:r>
            <a:r>
              <a:rPr sz="2400">
                <a:latin typeface="华文楷体" panose="02010600040101010101" charset="-122"/>
                <a:ea typeface="华文楷体" panose="02010600040101010101" charset="-122"/>
                <a:cs typeface="华文楷体" panose="02010600040101010101" charset="-122"/>
                <a:sym typeface="+mn-ea"/>
              </a:rPr>
              <a:t>些消极的观念出现了，</a:t>
            </a:r>
            <a:r>
              <a:rPr lang="zh-CN" sz="2400">
                <a:latin typeface="华文楷体" panose="02010600040101010101" charset="-122"/>
                <a:ea typeface="华文楷体" panose="02010600040101010101" charset="-122"/>
                <a:cs typeface="华文楷体" panose="02010600040101010101" charset="-122"/>
                <a:sym typeface="+mn-ea"/>
              </a:rPr>
              <a:t>比</a:t>
            </a:r>
            <a:r>
              <a:rPr sz="2400">
                <a:latin typeface="华文楷体" panose="02010600040101010101" charset="-122"/>
                <a:ea typeface="华文楷体" panose="02010600040101010101" charset="-122"/>
                <a:cs typeface="华文楷体" panose="02010600040101010101" charset="-122"/>
                <a:sym typeface="+mn-ea"/>
              </a:rPr>
              <a:t>如个</a:t>
            </a:r>
            <a:r>
              <a:rPr lang="zh-CN" sz="2400">
                <a:latin typeface="华文楷体" panose="02010600040101010101" charset="-122"/>
                <a:ea typeface="华文楷体" panose="02010600040101010101" charset="-122"/>
                <a:cs typeface="华文楷体" panose="02010600040101010101" charset="-122"/>
                <a:sym typeface="+mn-ea"/>
              </a:rPr>
              <a:t>人</a:t>
            </a:r>
            <a:r>
              <a:rPr sz="2400">
                <a:latin typeface="华文楷体" panose="02010600040101010101" charset="-122"/>
                <a:ea typeface="华文楷体" panose="02010600040101010101" charset="-122"/>
                <a:cs typeface="华文楷体" panose="02010600040101010101" charset="-122"/>
                <a:sym typeface="+mn-ea"/>
              </a:rPr>
              <a:t>主义抬头、信仰危机、功利主义实</a:t>
            </a:r>
            <a:r>
              <a:rPr lang="zh-CN" sz="2400">
                <a:latin typeface="华文楷体" panose="02010600040101010101" charset="-122"/>
                <a:ea typeface="华文楷体" panose="02010600040101010101" charset="-122"/>
                <a:cs typeface="华文楷体" panose="02010600040101010101" charset="-122"/>
                <a:sym typeface="+mn-ea"/>
              </a:rPr>
              <a:t>用</a:t>
            </a:r>
            <a:r>
              <a:rPr sz="2400">
                <a:latin typeface="华文楷体" panose="02010600040101010101" charset="-122"/>
                <a:ea typeface="华文楷体" panose="02010600040101010101" charset="-122"/>
                <a:cs typeface="华文楷体" panose="02010600040101010101" charset="-122"/>
                <a:sym typeface="+mn-ea"/>
              </a:rPr>
              <a:t>主义的侵蚀等等。然而，儒家思想所蕴含的方法论可以使我们的大学生树立正确的世界观、</a:t>
            </a:r>
            <a:r>
              <a:rPr lang="zh-CN" sz="2400">
                <a:latin typeface="华文楷体" panose="02010600040101010101" charset="-122"/>
                <a:ea typeface="华文楷体" panose="02010600040101010101" charset="-122"/>
                <a:cs typeface="华文楷体" panose="02010600040101010101" charset="-122"/>
                <a:sym typeface="+mn-ea"/>
              </a:rPr>
              <a:t>获得</a:t>
            </a:r>
            <a:r>
              <a:rPr sz="2400">
                <a:latin typeface="华文楷体" panose="02010600040101010101" charset="-122"/>
                <a:ea typeface="华文楷体" panose="02010600040101010101" charset="-122"/>
                <a:cs typeface="华文楷体" panose="02010600040101010101" charset="-122"/>
                <a:sym typeface="+mn-ea"/>
              </a:rPr>
              <a:t>更好的思维能力和更开阔的视野。</a:t>
            </a:r>
            <a:endParaRPr sz="2400">
              <a:latin typeface="华文楷体" panose="02010600040101010101" charset="-122"/>
              <a:ea typeface="华文楷体" panose="02010600040101010101" charset="-122"/>
              <a:cs typeface="华文楷体" panose="02010600040101010101" charset="-122"/>
              <a:sym typeface="+mn-ea"/>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0" y="173990"/>
            <a:ext cx="12192000" cy="5692775"/>
          </a:xfrm>
          <a:prstGeom prst="rect">
            <a:avLst/>
          </a:prstGeom>
          <a:noFill/>
        </p:spPr>
        <p:txBody>
          <a:bodyPr wrap="square" rtlCol="0">
            <a:spAutoFit/>
          </a:bodyPr>
          <a:lstStyle/>
          <a:p>
            <a:r>
              <a:rPr lang="zh-CN" altLang="en-US" sz="2800">
                <a:latin typeface="华文楷体" panose="02010600040101010101" charset="-122"/>
                <a:ea typeface="华文楷体" panose="02010600040101010101" charset="-122"/>
                <a:cs typeface="华文楷体" panose="02010600040101010101" charset="-122"/>
              </a:rPr>
              <a:t>⭐在最后再来个经典的</a:t>
            </a:r>
            <a:r>
              <a:rPr lang="en-US" altLang="zh-CN" sz="2800">
                <a:latin typeface="华文楷体" panose="02010600040101010101" charset="-122"/>
                <a:ea typeface="华文楷体" panose="02010600040101010101" charset="-122"/>
                <a:cs typeface="华文楷体" panose="02010600040101010101" charset="-122"/>
              </a:rPr>
              <a:t>“</a:t>
            </a:r>
            <a:r>
              <a:rPr lang="zh-CN" altLang="en-US" sz="2800">
                <a:latin typeface="华文楷体" panose="02010600040101010101" charset="-122"/>
                <a:ea typeface="华文楷体" panose="02010600040101010101" charset="-122"/>
                <a:cs typeface="华文楷体" panose="02010600040101010101" charset="-122"/>
              </a:rPr>
              <a:t>措施型</a:t>
            </a:r>
            <a:r>
              <a:rPr lang="en-US" altLang="zh-CN" sz="2800">
                <a:latin typeface="华文楷体" panose="02010600040101010101" charset="-122"/>
                <a:ea typeface="华文楷体" panose="02010600040101010101" charset="-122"/>
                <a:cs typeface="华文楷体" panose="02010600040101010101" charset="-122"/>
              </a:rPr>
              <a:t>”</a:t>
            </a:r>
            <a:r>
              <a:rPr lang="zh-CN" altLang="en-US" sz="2800">
                <a:latin typeface="华文楷体" panose="02010600040101010101" charset="-122"/>
                <a:ea typeface="华文楷体" panose="02010600040101010101" charset="-122"/>
                <a:cs typeface="华文楷体" panose="02010600040101010101" charset="-122"/>
              </a:rPr>
              <a:t>结尾：</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400">
                <a:latin typeface="华文楷体" panose="02010600040101010101" charset="-122"/>
                <a:ea typeface="华文楷体" panose="02010600040101010101" charset="-122"/>
                <a:cs typeface="华文楷体" panose="02010600040101010101" charset="-122"/>
              </a:rPr>
              <a:t>·</a:t>
            </a:r>
            <a:r>
              <a:rPr sz="2400">
                <a:latin typeface="华文楷体" panose="02010600040101010101" charset="-122"/>
                <a:ea typeface="华文楷体" panose="02010600040101010101" charset="-122"/>
                <a:cs typeface="华文楷体" panose="02010600040101010101" charset="-122"/>
              </a:rPr>
              <a:t>As far as I'm concerned, more and more practicable measures must be put into practice immediately to improve the current situation. From a national perspective, solely constantly pushing our traditional cultures sounder and stimulate the public's awareness of learning the quietness of </a:t>
            </a:r>
            <a:r>
              <a:rPr sz="2400">
                <a:solidFill>
                  <a:srgbClr val="FF0000"/>
                </a:solidFill>
                <a:latin typeface="华文楷体" panose="02010600040101010101" charset="-122"/>
                <a:ea typeface="华文楷体" panose="02010600040101010101" charset="-122"/>
                <a:cs typeface="华文楷体" panose="02010600040101010101" charset="-122"/>
              </a:rPr>
              <a:t>Confucianism</a:t>
            </a:r>
            <a:r>
              <a:rPr sz="2400">
                <a:latin typeface="华文楷体" panose="02010600040101010101" charset="-122"/>
                <a:ea typeface="华文楷体" panose="02010600040101010101" charset="-122"/>
                <a:cs typeface="华文楷体" panose="02010600040101010101" charset="-122"/>
              </a:rPr>
              <a:t> can keep our nation's flag flying for decades and forever. From our personal perspective, it's high time that we contributed our own efforts to use </a:t>
            </a:r>
            <a:r>
              <a:rPr sz="2400">
                <a:solidFill>
                  <a:srgbClr val="FF0000"/>
                </a:solidFill>
                <a:latin typeface="华文楷体" panose="02010600040101010101" charset="-122"/>
                <a:ea typeface="华文楷体" panose="02010600040101010101" charset="-122"/>
                <a:cs typeface="华文楷体" panose="02010600040101010101" charset="-122"/>
              </a:rPr>
              <a:t>the methodology contained in Confucianism</a:t>
            </a:r>
            <a:r>
              <a:rPr sz="2400">
                <a:latin typeface="华文楷体" panose="02010600040101010101" charset="-122"/>
                <a:ea typeface="华文楷体" panose="02010600040101010101" charset="-122"/>
                <a:cs typeface="华文楷体" panose="02010600040101010101" charset="-122"/>
              </a:rPr>
              <a:t> to establish a brighter future. And above all, remember to take the essence and discard the dregs when confronted with </a:t>
            </a:r>
            <a:r>
              <a:rPr sz="2400">
                <a:solidFill>
                  <a:srgbClr val="FF0000"/>
                </a:solidFill>
                <a:latin typeface="华文楷体" panose="02010600040101010101" charset="-122"/>
                <a:ea typeface="华文楷体" panose="02010600040101010101" charset="-122"/>
                <a:cs typeface="华文楷体" panose="02010600040101010101" charset="-122"/>
              </a:rPr>
              <a:t>Confucianism</a:t>
            </a:r>
            <a:r>
              <a:rPr sz="2400">
                <a:latin typeface="华文楷体" panose="02010600040101010101" charset="-122"/>
                <a:ea typeface="华文楷体" panose="02010600040101010101" charset="-122"/>
                <a:cs typeface="华文楷体" panose="02010600040101010101" charset="-122"/>
              </a:rPr>
              <a:t>. Solely by making its advance with times can we live up to our ancestors' spiritual wealth. </a:t>
            </a:r>
            <a:endParaRPr sz="2400">
              <a:latin typeface="华文楷体" panose="02010600040101010101" charset="-122"/>
              <a:ea typeface="华文楷体" panose="02010600040101010101" charset="-122"/>
              <a:cs typeface="华文楷体" panose="02010600040101010101" charset="-122"/>
            </a:endParaRPr>
          </a:p>
          <a:p>
            <a:endParaRPr sz="2400">
              <a:latin typeface="华文楷体" panose="02010600040101010101" charset="-122"/>
              <a:ea typeface="华文楷体" panose="02010600040101010101" charset="-122"/>
              <a:cs typeface="华文楷体" panose="02010600040101010101" charset="-122"/>
            </a:endParaRPr>
          </a:p>
          <a:p>
            <a:r>
              <a:rPr sz="2400">
                <a:latin typeface="华文楷体" panose="02010600040101010101" charset="-122"/>
                <a:ea typeface="华文楷体" panose="02010600040101010101" charset="-122"/>
                <a:cs typeface="华文楷体" panose="02010600040101010101" charset="-122"/>
                <a:sym typeface="+mn-ea"/>
              </a:rPr>
              <a:t>就我</a:t>
            </a:r>
            <a:r>
              <a:rPr lang="zh-CN" sz="2400">
                <a:latin typeface="华文楷体" panose="02010600040101010101" charset="-122"/>
                <a:ea typeface="华文楷体" panose="02010600040101010101" charset="-122"/>
                <a:cs typeface="华文楷体" panose="02010600040101010101" charset="-122"/>
                <a:sym typeface="+mn-ea"/>
              </a:rPr>
              <a:t>看来</a:t>
            </a:r>
            <a:r>
              <a:rPr sz="2400">
                <a:latin typeface="华文楷体" panose="02010600040101010101" charset="-122"/>
                <a:ea typeface="华文楷体" panose="02010600040101010101" charset="-122"/>
                <a:cs typeface="华文楷体" panose="02010600040101010101" charset="-122"/>
                <a:sym typeface="+mn-ea"/>
              </a:rPr>
              <a:t>，</a:t>
            </a:r>
            <a:r>
              <a:rPr lang="zh-CN" sz="2400">
                <a:latin typeface="华文楷体" panose="02010600040101010101" charset="-122"/>
                <a:ea typeface="华文楷体" panose="02010600040101010101" charset="-122"/>
                <a:cs typeface="华文楷体" panose="02010600040101010101" charset="-122"/>
                <a:sym typeface="+mn-ea"/>
              </a:rPr>
              <a:t>我们</a:t>
            </a:r>
            <a:r>
              <a:rPr sz="2400">
                <a:latin typeface="华文楷体" panose="02010600040101010101" charset="-122"/>
                <a:ea typeface="华文楷体" panose="02010600040101010101" charset="-122"/>
                <a:cs typeface="华文楷体" panose="02010600040101010101" charset="-122"/>
                <a:sym typeface="+mn-ea"/>
              </a:rPr>
              <a:t>必须立即采取更多切实可行的措施来改善现状。从国家的角度来看，只要不断地推动我们的传统文化更加健全，激发公众学习儒学的意识，我们国家的旗帜就可以永远飘扬</a:t>
            </a:r>
            <a:r>
              <a:rPr lang="zh-CN" sz="2400">
                <a:latin typeface="华文楷体" panose="02010600040101010101" charset="-122"/>
                <a:ea typeface="华文楷体" panose="02010600040101010101" charset="-122"/>
                <a:cs typeface="华文楷体" panose="02010600040101010101" charset="-122"/>
                <a:sym typeface="+mn-ea"/>
              </a:rPr>
              <a:t>不倒</a:t>
            </a:r>
            <a:r>
              <a:rPr sz="2400">
                <a:latin typeface="华文楷体" panose="02010600040101010101" charset="-122"/>
                <a:ea typeface="华文楷体" panose="02010600040101010101" charset="-122"/>
                <a:cs typeface="华文楷体" panose="02010600040101010101" charset="-122"/>
                <a:sym typeface="+mn-ea"/>
              </a:rPr>
              <a:t>。从我们个人的角度来看，是时候我们贡献自己的力量来</a:t>
            </a:r>
            <a:r>
              <a:rPr lang="zh-CN" sz="2400">
                <a:latin typeface="华文楷体" panose="02010600040101010101" charset="-122"/>
                <a:ea typeface="华文楷体" panose="02010600040101010101" charset="-122"/>
                <a:cs typeface="华文楷体" panose="02010600040101010101" charset="-122"/>
                <a:sym typeface="+mn-ea"/>
              </a:rPr>
              <a:t>尝试着</a:t>
            </a:r>
            <a:r>
              <a:rPr sz="2400">
                <a:latin typeface="华文楷体" panose="02010600040101010101" charset="-122"/>
                <a:ea typeface="华文楷体" panose="02010600040101010101" charset="-122"/>
                <a:cs typeface="华文楷体" panose="02010600040101010101" charset="-122"/>
                <a:sym typeface="+mn-ea"/>
              </a:rPr>
              <a:t>运用儒家思想中的方法来建</a:t>
            </a:r>
            <a:r>
              <a:rPr lang="zh-CN" sz="2400">
                <a:latin typeface="华文楷体" panose="02010600040101010101" charset="-122"/>
                <a:ea typeface="华文楷体" panose="02010600040101010101" charset="-122"/>
                <a:cs typeface="华文楷体" panose="02010600040101010101" charset="-122"/>
                <a:sym typeface="+mn-ea"/>
              </a:rPr>
              <a:t>设</a:t>
            </a:r>
            <a:r>
              <a:rPr sz="2400">
                <a:latin typeface="华文楷体" panose="02010600040101010101" charset="-122"/>
                <a:ea typeface="华文楷体" panose="02010600040101010101" charset="-122"/>
                <a:cs typeface="华文楷体" panose="02010600040101010101" charset="-122"/>
                <a:sym typeface="+mn-ea"/>
              </a:rPr>
              <a:t>一个更加光明的未来。</a:t>
            </a:r>
            <a:r>
              <a:rPr lang="zh-CN" sz="2400">
                <a:latin typeface="华文楷体" panose="02010600040101010101" charset="-122"/>
                <a:ea typeface="华文楷体" panose="02010600040101010101" charset="-122"/>
                <a:cs typeface="华文楷体" panose="02010600040101010101" charset="-122"/>
                <a:sym typeface="+mn-ea"/>
              </a:rPr>
              <a:t>此外</a:t>
            </a:r>
            <a:r>
              <a:rPr sz="2400">
                <a:latin typeface="华文楷体" panose="02010600040101010101" charset="-122"/>
                <a:ea typeface="华文楷体" panose="02010600040101010101" charset="-122"/>
                <a:cs typeface="华文楷体" panose="02010600040101010101" charset="-122"/>
                <a:sym typeface="+mn-ea"/>
              </a:rPr>
              <a:t>最重要的是，面对儒家思想，切记取其精华，去其糟粕。只有与时俱进，才能不辜负祖先的精神财富</a:t>
            </a:r>
            <a:r>
              <a:rPr lang="zh-CN" sz="2400">
                <a:latin typeface="华文楷体" panose="02010600040101010101" charset="-122"/>
                <a:ea typeface="华文楷体" panose="02010600040101010101" charset="-122"/>
                <a:cs typeface="华文楷体" panose="02010600040101010101" charset="-122"/>
                <a:sym typeface="+mn-ea"/>
              </a:rPr>
              <a:t>。</a:t>
            </a:r>
            <a:endParaRPr lang="zh-CN" sz="2400">
              <a:latin typeface="华文楷体" panose="02010600040101010101" charset="-122"/>
              <a:ea typeface="华文楷体" panose="02010600040101010101" charset="-122"/>
              <a:cs typeface="华文楷体" panose="02010600040101010101" charset="-122"/>
              <a:sym typeface="+mn-ea"/>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29870" y="192405"/>
            <a:ext cx="11732260" cy="4769485"/>
          </a:xfrm>
          <a:prstGeom prst="rect">
            <a:avLst/>
          </a:prstGeom>
          <a:noFill/>
        </p:spPr>
        <p:txBody>
          <a:bodyPr wrap="square" rtlCol="0">
            <a:spAutoFit/>
          </a:bodyPr>
          <a:lstStyle/>
          <a:p>
            <a:r>
              <a:rPr lang="en-US" altLang="zh-CN" sz="2800">
                <a:latin typeface="华文楷体" panose="02010600040101010101" charset="-122"/>
                <a:ea typeface="华文楷体" panose="02010600040101010101" charset="-122"/>
                <a:cs typeface="华文楷体" panose="02010600040101010101" charset="-122"/>
              </a:rPr>
              <a:t>4</a:t>
            </a:r>
            <a:r>
              <a:rPr lang="zh-CN" altLang="en-US" sz="2800">
                <a:latin typeface="华文楷体" panose="02010600040101010101" charset="-122"/>
                <a:ea typeface="华文楷体" panose="02010600040101010101" charset="-122"/>
                <a:cs typeface="华文楷体" panose="02010600040101010101" charset="-122"/>
              </a:rPr>
              <a:t>）小技巧：</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①如果你觉得把每个单元的作文都准备了太累了，那么其实准备一点万能写作小套路来帮助你快速写出一篇还不错的文章其实也是</a:t>
            </a:r>
            <a:r>
              <a:rPr lang="zh-CN" altLang="en-US" sz="2800">
                <a:latin typeface="华文楷体" panose="02010600040101010101" charset="-122"/>
                <a:ea typeface="华文楷体" panose="02010600040101010101" charset="-122"/>
                <a:cs typeface="华文楷体" panose="02010600040101010101" charset="-122"/>
              </a:rPr>
              <a:t>可以的</a:t>
            </a:r>
            <a:endParaRPr lang="zh-CN" altLang="en-US" sz="2800">
              <a:latin typeface="华文楷体" panose="02010600040101010101" charset="-122"/>
              <a:ea typeface="华文楷体" panose="02010600040101010101" charset="-122"/>
              <a:cs typeface="华文楷体" panose="02010600040101010101" charset="-122"/>
            </a:endParaRPr>
          </a:p>
          <a:p>
            <a:r>
              <a:rPr lang="zh-CN" altLang="en-US" sz="2000">
                <a:latin typeface="华文楷体" panose="02010600040101010101" charset="-122"/>
                <a:ea typeface="华文楷体" panose="02010600040101010101" charset="-122"/>
                <a:cs typeface="华文楷体" panose="02010600040101010101" charset="-122"/>
              </a:rPr>
              <a:t>（因为大英的题量还是比较大的，所以大部分同学写到作文都没多少时间了，可以说是一个比一个写的拉，此时但凡你能写出一篇完整而且还不错的作文其实就已经领先太多了）</a:t>
            </a:r>
            <a:endParaRPr lang="zh-CN" altLang="en-US" sz="2000">
              <a:latin typeface="华文楷体" panose="02010600040101010101" charset="-122"/>
              <a:ea typeface="华文楷体" panose="02010600040101010101" charset="-122"/>
              <a:cs typeface="华文楷体" panose="02010600040101010101" charset="-122"/>
            </a:endParaRPr>
          </a:p>
          <a:p>
            <a:endParaRPr lang="zh-CN" altLang="en-US" sz="2000">
              <a:latin typeface="华文楷体" panose="02010600040101010101" charset="-122"/>
              <a:ea typeface="华文楷体" panose="02010600040101010101" charset="-122"/>
              <a:cs typeface="华文楷体" panose="02010600040101010101" charset="-122"/>
            </a:endParaRPr>
          </a:p>
          <a:p>
            <a:endParaRPr lang="zh-CN" altLang="en-US" sz="20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②比如，我下面给大家分享一下我平时经常用的一些作文套路</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a:p>
            <a:r>
              <a:rPr lang="en-US" altLang="zh-CN" sz="2800">
                <a:latin typeface="华文楷体" panose="02010600040101010101" charset="-122"/>
                <a:ea typeface="华文楷体" panose="02010600040101010101" charset="-122"/>
                <a:cs typeface="华文楷体" panose="02010600040101010101" charset="-122"/>
              </a:rPr>
              <a:t>(</a:t>
            </a:r>
            <a:r>
              <a:rPr lang="zh-CN" altLang="en-US" sz="2800">
                <a:latin typeface="华文楷体" panose="02010600040101010101" charset="-122"/>
                <a:ea typeface="华文楷体" panose="02010600040101010101" charset="-122"/>
                <a:cs typeface="华文楷体" panose="02010600040101010101" charset="-122"/>
              </a:rPr>
              <a:t>相信大家也有自己的作文套路，但是这种东西嘛，多多益善啦</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a:p>
            <a:endParaRPr lang="en-US" altLang="zh-CN" sz="2800">
              <a:latin typeface="华文楷体" panose="02010600040101010101" charset="-122"/>
              <a:ea typeface="华文楷体" panose="02010600040101010101" charset="-122"/>
              <a:cs typeface="华文楷体" panose="02010600040101010101" charset="-122"/>
            </a:endParaRPr>
          </a:p>
          <a:p>
            <a:endParaRPr lang="en-US" altLang="zh-CN" sz="2800">
              <a:latin typeface="华文楷体" panose="02010600040101010101" charset="-122"/>
              <a:ea typeface="华文楷体" panose="02010600040101010101" charset="-122"/>
              <a:cs typeface="华文楷体" panose="02010600040101010101" charset="-122"/>
            </a:endParaRPr>
          </a:p>
          <a:p>
            <a:r>
              <a:rPr lang="zh-CN" altLang="en-US" sz="2800">
                <a:latin typeface="华文楷体" panose="02010600040101010101" charset="-122"/>
                <a:ea typeface="华文楷体" panose="02010600040101010101" charset="-122"/>
                <a:cs typeface="华文楷体" panose="02010600040101010101" charset="-122"/>
              </a:rPr>
              <a:t>③同样，这些作文套路其实还可以用于平日里批改网的写作之中</a:t>
            </a:r>
            <a:r>
              <a:rPr lang="en-US" altLang="zh-CN" sz="2800">
                <a:latin typeface="华文楷体" panose="02010600040101010101" charset="-122"/>
                <a:ea typeface="华文楷体" panose="02010600040101010101" charset="-122"/>
                <a:cs typeface="华文楷体" panose="02010600040101010101" charset="-122"/>
              </a:rPr>
              <a:t>~</a:t>
            </a:r>
            <a:endParaRPr lang="en-US" altLang="zh-CN" sz="2800">
              <a:latin typeface="华文楷体" panose="02010600040101010101" charset="-122"/>
              <a:ea typeface="华文楷体" panose="02010600040101010101" charset="-122"/>
              <a:cs typeface="华文楷体" panose="02010600040101010101" charset="-122"/>
            </a:endParaRPr>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tags/tag1.xml><?xml version="1.0" encoding="utf-8"?>
<p:tagLst xmlns:p="http://schemas.openxmlformats.org/presentationml/2006/main">
  <p:tag name="KSO_WM_UNIT_PLACING_PICTURE_USER_VIEWPORT" val="{&quot;height&quot;:7092,&quot;width&quot;:14628}"/>
</p:tagLst>
</file>

<file path=ppt/theme/theme1.xml><?xml version="1.0" encoding="utf-8"?>
<a:theme xmlns:a="http://schemas.openxmlformats.org/drawingml/2006/main" name="3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下载更多PPT模板，请登陆蘑菇创意www.imogu.cn ">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4350</Words>
  <Application>WPS 演示</Application>
  <PresentationFormat/>
  <Paragraphs>77</Paragraphs>
  <Slides>11</Slides>
  <Notes>68</Notes>
  <HiddenSlides>0</HiddenSlides>
  <MMClips>3</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11</vt:i4>
      </vt:variant>
    </vt:vector>
  </HeadingPairs>
  <TitlesOfParts>
    <vt:vector size="22" baseType="lpstr">
      <vt:lpstr>Arial</vt:lpstr>
      <vt:lpstr>宋体</vt:lpstr>
      <vt:lpstr>Wingdings</vt:lpstr>
      <vt:lpstr>等线</vt:lpstr>
      <vt:lpstr>华文楷体</vt:lpstr>
      <vt:lpstr>微软雅黑</vt:lpstr>
      <vt:lpstr>Arial Unicode MS</vt:lpstr>
      <vt:lpstr>Calibri</vt:lpstr>
      <vt:lpstr>Calibri Light</vt:lpstr>
      <vt:lpstr>3_Office 主题​​</vt:lpstr>
      <vt:lpstr>下载更多PPT模板，请登陆蘑菇创意www.imogu.cn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boom</dc:creator>
  <cp:lastModifiedBy>RICHARD</cp:lastModifiedBy>
  <cp:revision>85</cp:revision>
  <dcterms:created xsi:type="dcterms:W3CDTF">2018-03-28T01:52:00Z</dcterms:created>
  <dcterms:modified xsi:type="dcterms:W3CDTF">2021-11-19T10:30:10Z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2052-11.1.0.11045</vt:lpwstr>
  </property>
  <property fmtid="{D5CDD505-2E9C-101B-9397-08002B2CF9AE}" pid="3" name="ICV">
    <vt:lpwstr>73C78390500C436D9F126BB03977AA7A</vt:lpwstr>
  </property>
</Properties>
</file>

<file path=docProps/thumbnail.jpeg>
</file>